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0" r:id="rId2"/>
  </p:sldMasterIdLst>
  <p:notesMasterIdLst>
    <p:notesMasterId r:id="rId18"/>
  </p:notesMasterIdLst>
  <p:handoutMasterIdLst>
    <p:handoutMasterId r:id="rId19"/>
  </p:handoutMasterIdLst>
  <p:sldIdLst>
    <p:sldId id="257" r:id="rId3"/>
    <p:sldId id="258" r:id="rId4"/>
    <p:sldId id="276" r:id="rId5"/>
    <p:sldId id="277" r:id="rId6"/>
    <p:sldId id="278" r:id="rId7"/>
    <p:sldId id="260" r:id="rId8"/>
    <p:sldId id="267" r:id="rId9"/>
    <p:sldId id="263" r:id="rId10"/>
    <p:sldId id="262" r:id="rId11"/>
    <p:sldId id="261" r:id="rId12"/>
    <p:sldId id="270" r:id="rId13"/>
    <p:sldId id="269" r:id="rId14"/>
    <p:sldId id="275" r:id="rId15"/>
    <p:sldId id="274" r:id="rId16"/>
    <p:sldId id="273" r:id="rId17"/>
  </p:sldIdLst>
  <p:sldSz cx="9144000" cy="6858000" type="screen4x3"/>
  <p:notesSz cx="6797675" cy="9926638"/>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9573" autoAdjust="0"/>
  </p:normalViewPr>
  <p:slideViewPr>
    <p:cSldViewPr>
      <p:cViewPr>
        <p:scale>
          <a:sx n="50" d="100"/>
          <a:sy n="50" d="100"/>
        </p:scale>
        <p:origin x="-3384" y="-7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622DC0BA-3F84-4B3D-A0CA-7E24D48452F2}" type="datetimeFigureOut">
              <a:rPr lang="hu-HU" smtClean="0"/>
              <a:t>2017.12.11.</a:t>
            </a:fld>
            <a:endParaRPr lang="hu-HU"/>
          </a:p>
        </p:txBody>
      </p:sp>
      <p:sp>
        <p:nvSpPr>
          <p:cNvPr id="4" name="Élőláb hely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hu-HU"/>
          </a:p>
        </p:txBody>
      </p:sp>
      <p:sp>
        <p:nvSpPr>
          <p:cNvPr id="5" name="Dia számának hely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EC1C61EB-35D8-4B6B-A501-B97A56707029}" type="slidenum">
              <a:rPr lang="hu-HU" smtClean="0"/>
              <a:t>‹#›</a:t>
            </a:fld>
            <a:endParaRPr lang="hu-HU"/>
          </a:p>
        </p:txBody>
      </p:sp>
    </p:spTree>
    <p:extLst>
      <p:ext uri="{BB962C8B-B14F-4D97-AF65-F5344CB8AC3E}">
        <p14:creationId xmlns:p14="http://schemas.microsoft.com/office/powerpoint/2010/main" val="27896638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AA0CF2B-A183-4507-89F1-9E8111719EC2}" type="datetimeFigureOut">
              <a:rPr lang="hu-HU" smtClean="0"/>
              <a:t>2017.12.11.</a:t>
            </a:fld>
            <a:endParaRPr lang="hu-HU"/>
          </a:p>
        </p:txBody>
      </p:sp>
      <p:sp>
        <p:nvSpPr>
          <p:cNvPr id="4" name="Diakép helye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6" name="Élőláb hely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4C0A3DE9-2A46-48C9-A68B-583D665FB277}" type="slidenum">
              <a:rPr lang="hu-HU" smtClean="0"/>
              <a:t>‹#›</a:t>
            </a:fld>
            <a:endParaRPr lang="hu-HU"/>
          </a:p>
        </p:txBody>
      </p:sp>
    </p:spTree>
    <p:extLst>
      <p:ext uri="{BB962C8B-B14F-4D97-AF65-F5344CB8AC3E}">
        <p14:creationId xmlns:p14="http://schemas.microsoft.com/office/powerpoint/2010/main" val="25425844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CDA5C11E-540C-488B-B718-84796C0B45F1}" type="slidenum">
              <a:rPr lang="hu-HU" smtClean="0">
                <a:solidFill>
                  <a:prstClr val="black"/>
                </a:solidFill>
              </a:rPr>
              <a:pPr/>
              <a:t>1</a:t>
            </a:fld>
            <a:endParaRPr lang="hu-HU">
              <a:solidFill>
                <a:prstClr val="black"/>
              </a:solidFill>
            </a:endParaRPr>
          </a:p>
        </p:txBody>
      </p:sp>
    </p:spTree>
    <p:extLst>
      <p:ext uri="{BB962C8B-B14F-4D97-AF65-F5344CB8AC3E}">
        <p14:creationId xmlns:p14="http://schemas.microsoft.com/office/powerpoint/2010/main" val="41123891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dirty="0"/>
              <a:t>Az ASP ELÜGY portál, vagy más néven Önkormányzati Hivatali Portál a </a:t>
            </a:r>
            <a:r>
              <a:rPr lang="hu-HU" dirty="0" err="1"/>
              <a:t>SZÜF-höz</a:t>
            </a:r>
            <a:r>
              <a:rPr lang="hu-HU" dirty="0"/>
              <a:t> integrálásra kerül 2018. január 1-jével, ezért a dizájnja</a:t>
            </a:r>
            <a:r>
              <a:rPr lang="hu-HU" baseline="0" dirty="0"/>
              <a:t> változik majd a képhez képest.</a:t>
            </a:r>
            <a:endParaRPr lang="hu-HU" dirty="0"/>
          </a:p>
        </p:txBody>
      </p:sp>
      <p:sp>
        <p:nvSpPr>
          <p:cNvPr id="4" name="Dia számának helye 3"/>
          <p:cNvSpPr>
            <a:spLocks noGrp="1"/>
          </p:cNvSpPr>
          <p:nvPr>
            <p:ph type="sldNum" sz="quarter" idx="10"/>
          </p:nvPr>
        </p:nvSpPr>
        <p:spPr/>
        <p:txBody>
          <a:bodyPr/>
          <a:lstStyle/>
          <a:p>
            <a:fld id="{4C0A3DE9-2A46-48C9-A68B-583D665FB277}" type="slidenum">
              <a:rPr lang="hu-HU" smtClean="0"/>
              <a:t>10</a:t>
            </a:fld>
            <a:endParaRPr lang="hu-HU"/>
          </a:p>
        </p:txBody>
      </p:sp>
    </p:spTree>
    <p:extLst>
      <p:ext uri="{BB962C8B-B14F-4D97-AF65-F5344CB8AC3E}">
        <p14:creationId xmlns:p14="http://schemas.microsoft.com/office/powerpoint/2010/main" val="30244006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u-HU" dirty="0"/>
              <a:t>Az önkormányzati rendeletek felülvizsgálata</a:t>
            </a:r>
            <a:r>
              <a:rPr lang="hu-HU" baseline="0" dirty="0"/>
              <a:t> </a:t>
            </a:r>
            <a:r>
              <a:rPr lang="hu-HU" dirty="0" smtClean="0"/>
              <a:t>az</a:t>
            </a:r>
            <a:r>
              <a:rPr lang="hu-HU" baseline="0" dirty="0" smtClean="0"/>
              <a:t> </a:t>
            </a:r>
            <a:r>
              <a:rPr lang="hu-HU" baseline="0" dirty="0" err="1"/>
              <a:t>Eüsztv</a:t>
            </a:r>
            <a:r>
              <a:rPr lang="hu-HU" baseline="0" dirty="0"/>
              <a:t>. 2018. január 1-jei hatálybalépése miatt</a:t>
            </a:r>
            <a:r>
              <a:rPr lang="hu-HU" dirty="0"/>
              <a:t> lényeges. Ha olyan rendeletük van, ami ellent mond az elektronikus ügyintézésnek, akkor azt hatályon kívül kell helyezni.</a:t>
            </a:r>
          </a:p>
          <a:p>
            <a:pPr marL="0" marR="0" indent="0" algn="l" defTabSz="914400" rtl="0" eaLnBrk="1" fontAlgn="auto" latinLnBrk="0" hangingPunct="1">
              <a:lnSpc>
                <a:spcPct val="100000"/>
              </a:lnSpc>
              <a:spcBef>
                <a:spcPts val="0"/>
              </a:spcBef>
              <a:spcAft>
                <a:spcPts val="0"/>
              </a:spcAft>
              <a:buClrTx/>
              <a:buSzTx/>
              <a:buFontTx/>
              <a:buNone/>
              <a:tabLst/>
              <a:defRPr/>
            </a:pPr>
            <a:endParaRPr lang="hu-HU" dirty="0"/>
          </a:p>
        </p:txBody>
      </p:sp>
      <p:sp>
        <p:nvSpPr>
          <p:cNvPr id="4" name="Dia számának helye 3"/>
          <p:cNvSpPr>
            <a:spLocks noGrp="1"/>
          </p:cNvSpPr>
          <p:nvPr>
            <p:ph type="sldNum" sz="quarter" idx="10"/>
          </p:nvPr>
        </p:nvSpPr>
        <p:spPr/>
        <p:txBody>
          <a:bodyPr/>
          <a:lstStyle/>
          <a:p>
            <a:fld id="{4C0A3DE9-2A46-48C9-A68B-583D665FB277}" type="slidenum">
              <a:rPr lang="hu-HU" smtClean="0"/>
              <a:t>11</a:t>
            </a:fld>
            <a:endParaRPr lang="hu-HU"/>
          </a:p>
        </p:txBody>
      </p:sp>
    </p:spTree>
    <p:extLst>
      <p:ext uri="{BB962C8B-B14F-4D97-AF65-F5344CB8AC3E}">
        <p14:creationId xmlns:p14="http://schemas.microsoft.com/office/powerpoint/2010/main" val="29743735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4C0A3DE9-2A46-48C9-A68B-583D665FB277}" type="slidenum">
              <a:rPr lang="hu-HU" smtClean="0"/>
              <a:t>12</a:t>
            </a:fld>
            <a:endParaRPr lang="hu-HU"/>
          </a:p>
        </p:txBody>
      </p:sp>
    </p:spTree>
    <p:extLst>
      <p:ext uri="{BB962C8B-B14F-4D97-AF65-F5344CB8AC3E}">
        <p14:creationId xmlns:p14="http://schemas.microsoft.com/office/powerpoint/2010/main" val="30532498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4C0A3DE9-2A46-48C9-A68B-583D665FB277}" type="slidenum">
              <a:rPr lang="hu-HU" smtClean="0"/>
              <a:t>13</a:t>
            </a:fld>
            <a:endParaRPr lang="hu-HU"/>
          </a:p>
        </p:txBody>
      </p:sp>
    </p:spTree>
    <p:extLst>
      <p:ext uri="{BB962C8B-B14F-4D97-AF65-F5344CB8AC3E}">
        <p14:creationId xmlns:p14="http://schemas.microsoft.com/office/powerpoint/2010/main" val="30532498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sz="1200" kern="1200" dirty="0">
                <a:solidFill>
                  <a:schemeClr val="tx1"/>
                </a:solidFill>
                <a:effectLst/>
                <a:latin typeface="+mn-lt"/>
                <a:ea typeface="+mn-ea"/>
                <a:cs typeface="+mn-cs"/>
              </a:rPr>
              <a:t>A biztonsági szintről az új Pp. (2016. évi CXXX. tv.) 323.  § (4) bekezdés azt mondja, hogy az „Elektronikus közokirat kiállításához az is szükséges, hogy a közokirat kiállítására jogosult az elektronikus okiraton – </a:t>
            </a:r>
            <a:r>
              <a:rPr lang="hu-HU" sz="1200" u="sng" kern="1200" dirty="0">
                <a:solidFill>
                  <a:schemeClr val="tx1"/>
                </a:solidFill>
                <a:effectLst/>
                <a:latin typeface="+mn-lt"/>
                <a:ea typeface="+mn-ea"/>
                <a:cs typeface="+mn-cs"/>
              </a:rPr>
              <a:t>ha jogszabály eltérően nem rendelkezik</a:t>
            </a:r>
            <a:r>
              <a:rPr lang="hu-HU" sz="1200" kern="1200" dirty="0">
                <a:solidFill>
                  <a:schemeClr val="tx1"/>
                </a:solidFill>
                <a:effectLst/>
                <a:latin typeface="+mn-lt"/>
                <a:ea typeface="+mn-ea"/>
                <a:cs typeface="+mn-cs"/>
              </a:rPr>
              <a:t> </a:t>
            </a:r>
            <a:r>
              <a:rPr lang="hu-HU" sz="1200" b="1" kern="1200" dirty="0">
                <a:solidFill>
                  <a:schemeClr val="tx1"/>
                </a:solidFill>
                <a:effectLst/>
                <a:latin typeface="+mn-lt"/>
                <a:ea typeface="+mn-ea"/>
                <a:cs typeface="+mn-cs"/>
              </a:rPr>
              <a:t>– minősített </a:t>
            </a:r>
            <a:r>
              <a:rPr lang="hu-HU" sz="1200" kern="1200" dirty="0">
                <a:solidFill>
                  <a:schemeClr val="tx1"/>
                </a:solidFill>
                <a:effectLst/>
                <a:latin typeface="+mn-lt"/>
                <a:ea typeface="+mn-ea"/>
                <a:cs typeface="+mn-cs"/>
              </a:rPr>
              <a:t>vagy </a:t>
            </a:r>
            <a:r>
              <a:rPr lang="hu-HU" sz="1200" b="1" kern="1200" dirty="0">
                <a:solidFill>
                  <a:schemeClr val="tx1"/>
                </a:solidFill>
                <a:effectLst/>
                <a:latin typeface="+mn-lt"/>
                <a:ea typeface="+mn-ea"/>
                <a:cs typeface="+mn-cs"/>
              </a:rPr>
              <a:t>minősített tanúsítványon alapuló fokozott biztonságú</a:t>
            </a:r>
            <a:r>
              <a:rPr lang="hu-HU" sz="1200" kern="1200" dirty="0">
                <a:solidFill>
                  <a:schemeClr val="tx1"/>
                </a:solidFill>
                <a:effectLst/>
                <a:latin typeface="+mn-lt"/>
                <a:ea typeface="+mn-ea"/>
                <a:cs typeface="+mn-cs"/>
              </a:rPr>
              <a:t> elektronikus aláírást vagy bélyegzőt, és amennyiben jogszabály így rendelkezik időbélyegzőt helyezzen el.”</a:t>
            </a:r>
          </a:p>
          <a:p>
            <a:r>
              <a:rPr lang="hu-HU" sz="1200" kern="1200" dirty="0">
                <a:solidFill>
                  <a:schemeClr val="tx1"/>
                </a:solidFill>
                <a:effectLst/>
                <a:latin typeface="+mn-lt"/>
                <a:ea typeface="+mn-ea"/>
                <a:cs typeface="+mn-cs"/>
              </a:rPr>
              <a:t> </a:t>
            </a:r>
          </a:p>
          <a:p>
            <a:r>
              <a:rPr lang="hu-HU" sz="1200" kern="1200" dirty="0">
                <a:solidFill>
                  <a:schemeClr val="tx1"/>
                </a:solidFill>
                <a:effectLst/>
                <a:latin typeface="+mn-lt"/>
                <a:ea typeface="+mn-ea"/>
                <a:cs typeface="+mn-cs"/>
              </a:rPr>
              <a:t>A 451/2016. (XII. 19.) Korm. rendelet 12. § (1) bekezdés szerint hiteles az elektronikus dokumentum, ha</a:t>
            </a:r>
          </a:p>
          <a:p>
            <a:r>
              <a:rPr lang="hu-HU" sz="1200" kern="1200" dirty="0">
                <a:solidFill>
                  <a:schemeClr val="tx1"/>
                </a:solidFill>
                <a:effectLst/>
                <a:latin typeface="+mn-lt"/>
                <a:ea typeface="+mn-ea"/>
                <a:cs typeface="+mn-cs"/>
              </a:rPr>
              <a:t>b) a nyilatkozattevő vagy kiállító elektronikus ügyintézést biztosító szerv – illetve annak nevében kiadmányozásra jogosultjának – </a:t>
            </a:r>
            <a:r>
              <a:rPr lang="hu-HU" sz="1200" u="sng" kern="1200" dirty="0">
                <a:solidFill>
                  <a:schemeClr val="tx1"/>
                </a:solidFill>
                <a:effectLst/>
                <a:latin typeface="+mn-lt"/>
                <a:ea typeface="+mn-ea"/>
                <a:cs typeface="+mn-cs"/>
              </a:rPr>
              <a:t>legalább fokozott biztonságú elektronikus aláírásával vagy bélyegzőjével</a:t>
            </a:r>
            <a:r>
              <a:rPr lang="hu-HU" sz="1200" kern="1200" dirty="0">
                <a:solidFill>
                  <a:schemeClr val="tx1"/>
                </a:solidFill>
                <a:effectLst/>
                <a:latin typeface="+mn-lt"/>
                <a:ea typeface="+mn-ea"/>
                <a:cs typeface="+mn-cs"/>
              </a:rPr>
              <a:t> és – ha jogszabály így rendelkezik – időbélyegzővel látták el,</a:t>
            </a:r>
          </a:p>
          <a:p>
            <a:r>
              <a:rPr lang="hu-HU" sz="1200" kern="1200" dirty="0">
                <a:solidFill>
                  <a:schemeClr val="tx1"/>
                </a:solidFill>
                <a:effectLst/>
                <a:latin typeface="+mn-lt"/>
                <a:ea typeface="+mn-ea"/>
                <a:cs typeface="+mn-cs"/>
              </a:rPr>
              <a:t>d) az aláíró vagy kiadmányozásra jogosult azt </a:t>
            </a:r>
            <a:r>
              <a:rPr lang="hu-HU" sz="1200" u="sng" kern="1200" dirty="0">
                <a:solidFill>
                  <a:schemeClr val="tx1"/>
                </a:solidFill>
                <a:effectLst/>
                <a:latin typeface="+mn-lt"/>
                <a:ea typeface="+mn-ea"/>
                <a:cs typeface="+mn-cs"/>
              </a:rPr>
              <a:t>az azonosításra visszavezetett dokumentumhitelesítés szolgáltatással hitelesítette</a:t>
            </a:r>
            <a:r>
              <a:rPr lang="hu-HU" sz="1200" kern="1200" dirty="0">
                <a:solidFill>
                  <a:schemeClr val="tx1"/>
                </a:solidFill>
                <a:effectLst/>
                <a:latin typeface="+mn-lt"/>
                <a:ea typeface="+mn-ea"/>
                <a:cs typeface="+mn-cs"/>
              </a:rPr>
              <a:t>.</a:t>
            </a:r>
          </a:p>
          <a:p>
            <a:r>
              <a:rPr lang="hu-HU" sz="1200" kern="1200" dirty="0">
                <a:solidFill>
                  <a:schemeClr val="tx1"/>
                </a:solidFill>
                <a:effectLst/>
                <a:latin typeface="+mn-lt"/>
                <a:ea typeface="+mn-ea"/>
                <a:cs typeface="+mn-cs"/>
              </a:rPr>
              <a:t>A 113. § (4) bekezdés szerint </a:t>
            </a:r>
            <a:r>
              <a:rPr lang="hu-HU" sz="1200" u="sng" kern="1200" dirty="0">
                <a:solidFill>
                  <a:schemeClr val="tx1"/>
                </a:solidFill>
                <a:effectLst/>
                <a:latin typeface="+mn-lt"/>
                <a:ea typeface="+mn-ea"/>
                <a:cs typeface="+mn-cs"/>
              </a:rPr>
              <a:t>az </a:t>
            </a:r>
            <a:r>
              <a:rPr lang="hu-HU" sz="1200" u="sng" kern="1200" dirty="0" err="1">
                <a:solidFill>
                  <a:schemeClr val="tx1"/>
                </a:solidFill>
                <a:effectLst/>
                <a:latin typeface="+mn-lt"/>
                <a:ea typeface="+mn-ea"/>
                <a:cs typeface="+mn-cs"/>
              </a:rPr>
              <a:t>AVDH-val</a:t>
            </a:r>
            <a:r>
              <a:rPr lang="hu-HU" sz="1200" u="sng" kern="1200" dirty="0">
                <a:solidFill>
                  <a:schemeClr val="tx1"/>
                </a:solidFill>
                <a:effectLst/>
                <a:latin typeface="+mn-lt"/>
                <a:ea typeface="+mn-ea"/>
                <a:cs typeface="+mn-cs"/>
              </a:rPr>
              <a:t> hitelesített okirat közokirat</a:t>
            </a:r>
            <a:r>
              <a:rPr lang="hu-HU" sz="1200" kern="1200" dirty="0">
                <a:solidFill>
                  <a:schemeClr val="tx1"/>
                </a:solidFill>
                <a:effectLst/>
                <a:latin typeface="+mn-lt"/>
                <a:ea typeface="+mn-ea"/>
                <a:cs typeface="+mn-cs"/>
              </a:rPr>
              <a:t>, hogyha közigazgatási szerv ügykörén belül jogszabályi rendelkezéseknek megfelelő módon állította elő. </a:t>
            </a:r>
          </a:p>
          <a:p>
            <a:r>
              <a:rPr lang="hu-HU" sz="1200" kern="1200" dirty="0">
                <a:solidFill>
                  <a:schemeClr val="tx1"/>
                </a:solidFill>
                <a:effectLst/>
                <a:latin typeface="+mn-lt"/>
                <a:ea typeface="+mn-ea"/>
                <a:cs typeface="+mn-cs"/>
              </a:rPr>
              <a:t> </a:t>
            </a:r>
          </a:p>
          <a:p>
            <a:r>
              <a:rPr lang="hu-HU" sz="1200" kern="1200" dirty="0">
                <a:solidFill>
                  <a:schemeClr val="tx1"/>
                </a:solidFill>
                <a:effectLst/>
                <a:latin typeface="+mn-lt"/>
                <a:ea typeface="+mn-ea"/>
                <a:cs typeface="+mn-cs"/>
              </a:rPr>
              <a:t>A 137/2016. (VI. 13.) Korm. rendelet: „7. § Az elektronikus aláírást vagy bélyegzőt az elektronikus ügyintézést biztosító szerv az 5. § szerinti ügyekben akkor használhatja, </a:t>
            </a:r>
            <a:r>
              <a:rPr lang="hu-HU" sz="1200" u="sng" kern="1200" dirty="0">
                <a:solidFill>
                  <a:schemeClr val="tx1"/>
                </a:solidFill>
                <a:effectLst/>
                <a:latin typeface="+mn-lt"/>
                <a:ea typeface="+mn-ea"/>
                <a:cs typeface="+mn-cs"/>
              </a:rPr>
              <a:t>ha az legalább fokozott biztonságú</a:t>
            </a:r>
            <a:r>
              <a:rPr lang="hu-HU" sz="1200" kern="1200" dirty="0">
                <a:solidFill>
                  <a:schemeClr val="tx1"/>
                </a:solidFill>
                <a:effectLst/>
                <a:latin typeface="+mn-lt"/>
                <a:ea typeface="+mn-ea"/>
                <a:cs typeface="+mn-cs"/>
              </a:rPr>
              <a:t>, és</a:t>
            </a:r>
          </a:p>
          <a:p>
            <a:r>
              <a:rPr lang="hu-HU" sz="1200" kern="1200" dirty="0">
                <a:solidFill>
                  <a:schemeClr val="tx1"/>
                </a:solidFill>
                <a:effectLst/>
                <a:latin typeface="+mn-lt"/>
                <a:ea typeface="+mn-ea"/>
                <a:cs typeface="+mn-cs"/>
              </a:rPr>
              <a:t>a) elektronikus ügyintézést biztosító állami szerv esetén a tanúsítványát olyan bizalmi szolgáltató bocsátotta ki, amelynek nyilvános kulcsát a közigazgatási </a:t>
            </a:r>
            <a:r>
              <a:rPr lang="hu-HU" sz="1200" kern="1200" dirty="0" err="1">
                <a:solidFill>
                  <a:schemeClr val="tx1"/>
                </a:solidFill>
                <a:effectLst/>
                <a:latin typeface="+mn-lt"/>
                <a:ea typeface="+mn-ea"/>
                <a:cs typeface="+mn-cs"/>
              </a:rPr>
              <a:t>gyökér-hitelesítésszolgáltató</a:t>
            </a:r>
            <a:r>
              <a:rPr lang="hu-HU" sz="1200" kern="1200" dirty="0">
                <a:solidFill>
                  <a:schemeClr val="tx1"/>
                </a:solidFill>
                <a:effectLst/>
                <a:latin typeface="+mn-lt"/>
                <a:ea typeface="+mn-ea"/>
                <a:cs typeface="+mn-cs"/>
              </a:rPr>
              <a:t> felülhitelesítette,</a:t>
            </a:r>
          </a:p>
          <a:p>
            <a:r>
              <a:rPr lang="hu-HU" sz="1200" kern="1200" dirty="0">
                <a:solidFill>
                  <a:schemeClr val="tx1"/>
                </a:solidFill>
                <a:effectLst/>
                <a:latin typeface="+mn-lt"/>
                <a:ea typeface="+mn-ea"/>
                <a:cs typeface="+mn-cs"/>
              </a:rPr>
              <a:t>b) a bizalmi szolgáltató hitelesítési rendje szerint a tanúsítvány kibocsátását megelőző személyazonosítás (a továbbiakban: regisztráció) során – ha e rendelet eltérően nem rendelkezik – a 9. és 10. §</a:t>
            </a:r>
            <a:r>
              <a:rPr lang="hu-HU" sz="1200" kern="1200" dirty="0" err="1">
                <a:solidFill>
                  <a:schemeClr val="tx1"/>
                </a:solidFill>
                <a:effectLst/>
                <a:latin typeface="+mn-lt"/>
                <a:ea typeface="+mn-ea"/>
                <a:cs typeface="+mn-cs"/>
              </a:rPr>
              <a:t>-ban</a:t>
            </a:r>
            <a:r>
              <a:rPr lang="hu-HU" sz="1200" kern="1200" dirty="0">
                <a:solidFill>
                  <a:schemeClr val="tx1"/>
                </a:solidFill>
                <a:effectLst/>
                <a:latin typeface="+mn-lt"/>
                <a:ea typeface="+mn-ea"/>
                <a:cs typeface="+mn-cs"/>
              </a:rPr>
              <a:t> foglaltak szerint jár el, és </a:t>
            </a:r>
          </a:p>
          <a:p>
            <a:r>
              <a:rPr lang="hu-HU" sz="1200" kern="1200" dirty="0">
                <a:solidFill>
                  <a:schemeClr val="tx1"/>
                </a:solidFill>
                <a:effectLst/>
                <a:latin typeface="+mn-lt"/>
                <a:ea typeface="+mn-ea"/>
                <a:cs typeface="+mn-cs"/>
              </a:rPr>
              <a:t>c) az aláírás vagy bélyegző megfelel a belső piacon történő elektronikus tranzakciókhoz kapcsolódó elektronikus azonosításról és bizalmi szolgáltatásokról szóló, 2014. július 23-i 910/2014/EU európai parlamenti és tanácsi rendelet 27. cikkének (5) bekezdése és 37. cikkének (5) bekezdése szerint a közigazgatási szervek által elismert fokozott biztonságú elektronikus aláírások és fokozott biztonságú bélyegzők formátumaira vonatkozó specifikációk meghatározásáról szóló, 2015. szeptember 8-ai (EU) 2015/1506 bizottsági végrehajtási határozatban foglalt követelményeknek./</a:t>
            </a:r>
          </a:p>
          <a:p>
            <a:r>
              <a:rPr lang="hu-HU" sz="1200" kern="1200" dirty="0">
                <a:solidFill>
                  <a:schemeClr val="tx1"/>
                </a:solidFill>
                <a:effectLst/>
                <a:latin typeface="+mn-lt"/>
                <a:ea typeface="+mn-ea"/>
                <a:cs typeface="+mn-cs"/>
              </a:rPr>
              <a:t> ----------------------------------------------------------------------------------------------------------------------------------------------------------------------------------</a:t>
            </a:r>
          </a:p>
          <a:p>
            <a:r>
              <a:rPr lang="hu-HU" sz="1200" kern="1200" dirty="0">
                <a:solidFill>
                  <a:schemeClr val="tx1"/>
                </a:solidFill>
                <a:effectLst/>
                <a:latin typeface="+mn-lt"/>
                <a:ea typeface="+mn-ea"/>
                <a:cs typeface="+mn-cs"/>
              </a:rPr>
              <a:t>Az ASP keretében bevezetésre kerülő iratkezelő rendszer fel lesz készítve arra, hogy az adott szervezet kiadmányozási rendjének megfelelően biztosítsa az elektronikus aláírási lehetőséget. Ehhez a NISZ által biztosított ún. ügyintézői Azonosításra Visszavezetett Dokumentum Hitelesítést (AVDH</a:t>
            </a:r>
            <a:r>
              <a:rPr lang="hu-HU" sz="1200" kern="1200" baseline="0" dirty="0">
                <a:solidFill>
                  <a:schemeClr val="tx1"/>
                </a:solidFill>
                <a:effectLst/>
                <a:latin typeface="+mn-lt"/>
                <a:ea typeface="+mn-ea"/>
                <a:cs typeface="+mn-cs"/>
              </a:rPr>
              <a:t> </a:t>
            </a:r>
            <a:r>
              <a:rPr lang="hu-HU" sz="1200" kern="1200" dirty="0">
                <a:solidFill>
                  <a:schemeClr val="tx1"/>
                </a:solidFill>
                <a:effectLst/>
                <a:latin typeface="+mn-lt"/>
                <a:ea typeface="+mn-ea"/>
                <a:cs typeface="+mn-cs"/>
              </a:rPr>
              <a:t>DHSZ) vesszük igénybe. Így e tekintetben további intézkedésre az Önkormányzatok részéről nincs szükség. Tehát alapvetően az AVDH-DHSZ megfelelő az elektronikus ügyintézés biztosításához, és annak használatát az önkormányzati ASP Iratkezelő biztosítani fogja 2018. január 1-től. A 2019-es</a:t>
            </a:r>
            <a:r>
              <a:rPr lang="hu-HU" sz="1200" kern="1200" baseline="0" dirty="0">
                <a:solidFill>
                  <a:schemeClr val="tx1"/>
                </a:solidFill>
                <a:effectLst/>
                <a:latin typeface="+mn-lt"/>
                <a:ea typeface="+mn-ea"/>
                <a:cs typeface="+mn-cs"/>
              </a:rPr>
              <a:t> rendszercsatlakozóknak és interfészes csatlakozóknak azonban a 2018. január 1-től ellátandó feladataikhoz szükséges az e-aláírások beszerzése.</a:t>
            </a:r>
            <a:endParaRPr lang="hu-HU" sz="1200" kern="1200" dirty="0">
              <a:solidFill>
                <a:schemeClr val="tx1"/>
              </a:solidFill>
              <a:effectLst/>
              <a:latin typeface="+mn-lt"/>
              <a:ea typeface="+mn-ea"/>
              <a:cs typeface="+mn-cs"/>
            </a:endParaRPr>
          </a:p>
          <a:p>
            <a:r>
              <a:rPr lang="hu-HU" sz="1200" kern="1200" dirty="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hu-HU" sz="1200" kern="1200" dirty="0">
                <a:solidFill>
                  <a:schemeClr val="tx1"/>
                </a:solidFill>
                <a:effectLst/>
                <a:latin typeface="+mn-lt"/>
                <a:ea typeface="+mn-ea"/>
                <a:cs typeface="+mn-cs"/>
              </a:rPr>
              <a:t>A Pp. szabályait csak abban az esetben kell az önkormányzatoknak alkalmazni, ha lesz olyan ügyük, ami nem tartozik az e-ügyintézési törvény és rendelet hatálya alá, és amelyben közokiratokat bocsát ki. Ezen felül lehet vannak kifejezetten olyan esetek, amikor kifejezetten minősítettet ír elő jogszabály. Összességében tehát az önkormányzatnak saját magának kell tudnia, hogy mikor milyen hitelesítésre van szüksége. Hogy mennyi e-aláírás szükséges, azt az határozza meg, hogy hány kiadmányozó van.</a:t>
            </a:r>
          </a:p>
          <a:p>
            <a:endParaRPr lang="hu-HU" sz="1200" kern="1200" dirty="0">
              <a:solidFill>
                <a:schemeClr val="tx1"/>
              </a:solidFill>
              <a:effectLst/>
              <a:latin typeface="+mn-lt"/>
              <a:ea typeface="+mn-ea"/>
              <a:cs typeface="+mn-cs"/>
            </a:endParaRPr>
          </a:p>
        </p:txBody>
      </p:sp>
      <p:sp>
        <p:nvSpPr>
          <p:cNvPr id="4" name="Dia számának helye 3"/>
          <p:cNvSpPr>
            <a:spLocks noGrp="1"/>
          </p:cNvSpPr>
          <p:nvPr>
            <p:ph type="sldNum" sz="quarter" idx="10"/>
          </p:nvPr>
        </p:nvSpPr>
        <p:spPr/>
        <p:txBody>
          <a:bodyPr/>
          <a:lstStyle/>
          <a:p>
            <a:fld id="{4C0A3DE9-2A46-48C9-A68B-583D665FB277}" type="slidenum">
              <a:rPr lang="hu-HU" smtClean="0"/>
              <a:t>14</a:t>
            </a:fld>
            <a:endParaRPr lang="hu-HU"/>
          </a:p>
        </p:txBody>
      </p:sp>
    </p:spTree>
    <p:extLst>
      <p:ext uri="{BB962C8B-B14F-4D97-AF65-F5344CB8AC3E}">
        <p14:creationId xmlns:p14="http://schemas.microsoft.com/office/powerpoint/2010/main" val="30532498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CDA5C11E-540C-488B-B718-84796C0B45F1}" type="slidenum">
              <a:rPr lang="hu-HU" smtClean="0">
                <a:solidFill>
                  <a:prstClr val="black"/>
                </a:solidFill>
              </a:rPr>
              <a:pPr/>
              <a:t>15</a:t>
            </a:fld>
            <a:endParaRPr lang="hu-HU">
              <a:solidFill>
                <a:prstClr val="black"/>
              </a:solidFill>
            </a:endParaRPr>
          </a:p>
        </p:txBody>
      </p:sp>
    </p:spTree>
    <p:extLst>
      <p:ext uri="{BB962C8B-B14F-4D97-AF65-F5344CB8AC3E}">
        <p14:creationId xmlns:p14="http://schemas.microsoft.com/office/powerpoint/2010/main" val="4112389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algn="just"/>
            <a:endParaRPr lang="hu-HU" dirty="0"/>
          </a:p>
        </p:txBody>
      </p:sp>
      <p:sp>
        <p:nvSpPr>
          <p:cNvPr id="4" name="Dia számának helye 3"/>
          <p:cNvSpPr>
            <a:spLocks noGrp="1"/>
          </p:cNvSpPr>
          <p:nvPr>
            <p:ph type="sldNum" sz="quarter" idx="10"/>
          </p:nvPr>
        </p:nvSpPr>
        <p:spPr/>
        <p:txBody>
          <a:bodyPr/>
          <a:lstStyle/>
          <a:p>
            <a:fld id="{4C0A3DE9-2A46-48C9-A68B-583D665FB277}" type="slidenum">
              <a:rPr lang="hu-HU" smtClean="0"/>
              <a:t>2</a:t>
            </a:fld>
            <a:endParaRPr lang="hu-HU"/>
          </a:p>
        </p:txBody>
      </p:sp>
    </p:spTree>
    <p:extLst>
      <p:ext uri="{BB962C8B-B14F-4D97-AF65-F5344CB8AC3E}">
        <p14:creationId xmlns:p14="http://schemas.microsoft.com/office/powerpoint/2010/main" val="843885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4C0A3DE9-2A46-48C9-A68B-583D665FB277}" type="slidenum">
              <a:rPr lang="hu-HU" smtClean="0"/>
              <a:t>3</a:t>
            </a:fld>
            <a:endParaRPr lang="hu-HU"/>
          </a:p>
        </p:txBody>
      </p:sp>
    </p:spTree>
    <p:extLst>
      <p:ext uri="{BB962C8B-B14F-4D97-AF65-F5344CB8AC3E}">
        <p14:creationId xmlns:p14="http://schemas.microsoft.com/office/powerpoint/2010/main" val="15404541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4C0A3DE9-2A46-48C9-A68B-583D665FB277}" type="slidenum">
              <a:rPr lang="hu-HU" smtClean="0"/>
              <a:t>4</a:t>
            </a:fld>
            <a:endParaRPr lang="hu-HU"/>
          </a:p>
        </p:txBody>
      </p:sp>
    </p:spTree>
    <p:extLst>
      <p:ext uri="{BB962C8B-B14F-4D97-AF65-F5344CB8AC3E}">
        <p14:creationId xmlns:p14="http://schemas.microsoft.com/office/powerpoint/2010/main" val="28707558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4C0A3DE9-2A46-48C9-A68B-583D665FB277}" type="slidenum">
              <a:rPr lang="hu-HU" smtClean="0"/>
              <a:t>5</a:t>
            </a:fld>
            <a:endParaRPr lang="hu-HU"/>
          </a:p>
        </p:txBody>
      </p:sp>
    </p:spTree>
    <p:extLst>
      <p:ext uri="{BB962C8B-B14F-4D97-AF65-F5344CB8AC3E}">
        <p14:creationId xmlns:p14="http://schemas.microsoft.com/office/powerpoint/2010/main" val="9443678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dirty="0"/>
              <a:t>Az E-ügyintézési törvény 25. §</a:t>
            </a:r>
            <a:r>
              <a:rPr lang="hu-HU" baseline="0" dirty="0"/>
              <a:t> (3) bekezdése sorolja fel:</a:t>
            </a:r>
          </a:p>
          <a:p>
            <a:endParaRPr lang="hu-HU" baseline="0" dirty="0"/>
          </a:p>
          <a:p>
            <a:r>
              <a:rPr lang="hu-HU" dirty="0">
                <a:effectLst/>
              </a:rPr>
              <a:t>(3) Az elektronikus ügyintézést biztosító szerv köteles olyan, elektronikus ügyintézést biztosító információs rendszer működtetésére, amely biztosítja legalább</a:t>
            </a:r>
          </a:p>
          <a:p>
            <a:r>
              <a:rPr lang="hu-HU" i="1" dirty="0">
                <a:effectLst/>
              </a:rPr>
              <a:t>a)</a:t>
            </a:r>
            <a:r>
              <a:rPr lang="hu-HU" dirty="0">
                <a:effectLst/>
              </a:rPr>
              <a:t> az ügyfél ügyintézési rendelkezésének lekérdezését,</a:t>
            </a:r>
          </a:p>
          <a:p>
            <a:r>
              <a:rPr lang="hu-HU" i="1" dirty="0">
                <a:effectLst/>
              </a:rPr>
              <a:t>b)</a:t>
            </a:r>
            <a:r>
              <a:rPr lang="hu-HU" dirty="0">
                <a:effectLst/>
              </a:rPr>
              <a:t> a személyre szabott ügyintézési felületen keresztül történő ügyintézés lehetőségét,</a:t>
            </a:r>
          </a:p>
          <a:p>
            <a:r>
              <a:rPr lang="hu-HU" i="1" dirty="0">
                <a:effectLst/>
              </a:rPr>
              <a:t>c)</a:t>
            </a:r>
            <a:r>
              <a:rPr lang="hu-HU" dirty="0">
                <a:effectLst/>
              </a:rPr>
              <a:t> elektronikus azonosításhoz kötött szolgáltatás nyújtása esetén a központi azonosítási ügynök szolgáltatáson keresztül elérhető elektronikus azonosítási megoldások ügyfél általi használatát,</a:t>
            </a:r>
          </a:p>
          <a:p>
            <a:r>
              <a:rPr lang="hu-HU" i="1" dirty="0">
                <a:effectLst/>
              </a:rPr>
              <a:t>d)</a:t>
            </a:r>
            <a:r>
              <a:rPr lang="hu-HU" dirty="0">
                <a:effectLst/>
              </a:rPr>
              <a:t> a Kormány rendeletében meghatározott biztonságos kézbesítési szolgáltatáson keresztül történő kézbesítést, a neki címzett üzenetek fogadását,</a:t>
            </a:r>
          </a:p>
          <a:p>
            <a:r>
              <a:rPr lang="hu-HU" i="1" dirty="0">
                <a:effectLst/>
              </a:rPr>
              <a:t>e)</a:t>
            </a:r>
            <a:r>
              <a:rPr lang="hu-HU" dirty="0">
                <a:effectLst/>
              </a:rPr>
              <a:t> az ügyfél által elektronikus úton tett jognyilatkozatok, elküldött iratok kézhezvételének jogszabályban meghatározott módon történő haladéktalan igazolását,</a:t>
            </a:r>
          </a:p>
          <a:p>
            <a:r>
              <a:rPr lang="hu-HU" i="1" dirty="0">
                <a:effectLst/>
              </a:rPr>
              <a:t>f)</a:t>
            </a:r>
            <a:r>
              <a:rPr lang="hu-HU" dirty="0">
                <a:effectLst/>
              </a:rPr>
              <a:t> a legalább fokozott biztonságú és közigazgatási követelményeknek megfelelő elektronikus aláírással ellátott, illetve elektronikus bélyegzővel ellátott elektronikus dokumentumok feldolgozását,</a:t>
            </a:r>
          </a:p>
          <a:p>
            <a:r>
              <a:rPr lang="hu-HU" i="1" dirty="0">
                <a:effectLst/>
              </a:rPr>
              <a:t>g)</a:t>
            </a:r>
            <a:r>
              <a:rPr lang="hu-HU" dirty="0">
                <a:effectLst/>
              </a:rPr>
              <a:t> e törvény szerint hitelesített dokumentumok előállítását,</a:t>
            </a:r>
          </a:p>
          <a:p>
            <a:r>
              <a:rPr lang="hu-HU" i="1" dirty="0">
                <a:effectLst/>
              </a:rPr>
              <a:t>h)</a:t>
            </a:r>
            <a:r>
              <a:rPr lang="hu-HU" dirty="0">
                <a:effectLst/>
              </a:rPr>
              <a:t> az ügyfél részére kézbesítendő iratok kézbesítését a 14. § szerint valamennyi típusú kézbesítés útján,</a:t>
            </a:r>
          </a:p>
          <a:p>
            <a:r>
              <a:rPr lang="hu-HU" i="1" dirty="0">
                <a:effectLst/>
              </a:rPr>
              <a:t>i)</a:t>
            </a:r>
            <a:r>
              <a:rPr lang="hu-HU" dirty="0">
                <a:effectLst/>
              </a:rPr>
              <a:t> – az 1. § 17. pont </a:t>
            </a:r>
            <a:r>
              <a:rPr lang="hu-HU" i="1" dirty="0">
                <a:effectLst/>
              </a:rPr>
              <a:t>a)–i)</a:t>
            </a:r>
            <a:r>
              <a:rPr lang="hu-HU" dirty="0">
                <a:effectLst/>
              </a:rPr>
              <a:t> alpontjában foglalt szervek esetében – az eljárásért fizetendő terhek elektronikus fizetését, és</a:t>
            </a:r>
          </a:p>
          <a:p>
            <a:r>
              <a:rPr lang="hu-HU" i="1" dirty="0">
                <a:effectLst/>
              </a:rPr>
              <a:t>j)</a:t>
            </a:r>
            <a:r>
              <a:rPr lang="hu-HU" dirty="0">
                <a:effectLst/>
              </a:rPr>
              <a:t> az elektronikus űrlapkitöltés-támogatási szolgáltatással létrehozott elektronikus űrlapok kezelését.</a:t>
            </a:r>
          </a:p>
          <a:p>
            <a:endParaRPr lang="hu-HU" dirty="0">
              <a:effectLst/>
            </a:endParaRPr>
          </a:p>
          <a:p>
            <a:r>
              <a:rPr lang="hu-HU" dirty="0">
                <a:effectLst/>
              </a:rPr>
              <a:t>Az elektronikus fizetés biztosításához minimálisan az is megfelelő, ha a honlapon feltüntetésre kerül az a bankszámlaszám, </a:t>
            </a:r>
            <a:r>
              <a:rPr lang="hu-HU" dirty="0" smtClean="0">
                <a:effectLst/>
              </a:rPr>
              <a:t>amelyre </a:t>
            </a:r>
            <a:r>
              <a:rPr lang="hu-HU" dirty="0">
                <a:effectLst/>
              </a:rPr>
              <a:t>az </a:t>
            </a:r>
            <a:r>
              <a:rPr lang="hu-HU" dirty="0" smtClean="0">
                <a:effectLst/>
              </a:rPr>
              <a:t>ügyfél átutalással </a:t>
            </a:r>
            <a:r>
              <a:rPr lang="hu-HU" dirty="0">
                <a:effectLst/>
              </a:rPr>
              <a:t>be tudja fizetni </a:t>
            </a:r>
            <a:r>
              <a:rPr lang="hu-HU" dirty="0" smtClean="0">
                <a:effectLst/>
              </a:rPr>
              <a:t>adott esetben a szükséges eljárási</a:t>
            </a:r>
            <a:r>
              <a:rPr lang="hu-HU" baseline="0" dirty="0" smtClean="0">
                <a:effectLst/>
              </a:rPr>
              <a:t> díjat, illetéket.</a:t>
            </a:r>
            <a:endParaRPr lang="hu-HU" dirty="0">
              <a:effectLst/>
            </a:endParaRPr>
          </a:p>
          <a:p>
            <a:endParaRPr lang="hu-HU" dirty="0"/>
          </a:p>
        </p:txBody>
      </p:sp>
      <p:sp>
        <p:nvSpPr>
          <p:cNvPr id="4" name="Dia számának helye 3"/>
          <p:cNvSpPr>
            <a:spLocks noGrp="1"/>
          </p:cNvSpPr>
          <p:nvPr>
            <p:ph type="sldNum" sz="quarter" idx="10"/>
          </p:nvPr>
        </p:nvSpPr>
        <p:spPr/>
        <p:txBody>
          <a:bodyPr/>
          <a:lstStyle/>
          <a:p>
            <a:fld id="{4C0A3DE9-2A46-48C9-A68B-583D665FB277}" type="slidenum">
              <a:rPr lang="hu-HU" smtClean="0"/>
              <a:t>6</a:t>
            </a:fld>
            <a:endParaRPr lang="hu-HU"/>
          </a:p>
        </p:txBody>
      </p:sp>
    </p:spTree>
    <p:extLst>
      <p:ext uri="{BB962C8B-B14F-4D97-AF65-F5344CB8AC3E}">
        <p14:creationId xmlns:p14="http://schemas.microsoft.com/office/powerpoint/2010/main" val="4233653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dirty="0"/>
              <a:t>RNY</a:t>
            </a:r>
            <a:r>
              <a:rPr lang="hu-HU" baseline="0" dirty="0"/>
              <a:t> kapcsán van webes lekérdező felület is, illetve interfészes változat is. </a:t>
            </a:r>
            <a:endParaRPr lang="hu-HU" baseline="0" dirty="0" smtClean="0"/>
          </a:p>
          <a:p>
            <a:endParaRPr lang="hu-HU" dirty="0"/>
          </a:p>
          <a:p>
            <a:r>
              <a:rPr lang="hu-HU" dirty="0"/>
              <a:t>Az ÖNY kapcsán fontos kiemelni, hogy az ehhez való csatlakozás csak abban az esetben szükséges, ha van olyan meglévő elektronikus ügyintézési rendszere vagy szakrendszere, amelyhez</a:t>
            </a:r>
            <a:r>
              <a:rPr lang="hu-HU" baseline="0" dirty="0"/>
              <a:t> KAÜ azonosítás vagy RNY interfészes lekérdezés szükséges, vagy közvetlenül a szakrendszernek van szüksége az ÖNY-re. </a:t>
            </a:r>
            <a:r>
              <a:rPr lang="hu-HU" baseline="0" dirty="0" smtClean="0"/>
              <a:t>(Alapesetben a </a:t>
            </a:r>
            <a:r>
              <a:rPr lang="hu-HU" baseline="0" dirty="0"/>
              <a:t>legtöbb önkormányzat ebben nem érintett, az e-Papír szolgáltatás magába foglalja ezen </a:t>
            </a:r>
            <a:r>
              <a:rPr lang="hu-HU" baseline="0" dirty="0" err="1"/>
              <a:t>SZEÜSZ-ök</a:t>
            </a:r>
            <a:r>
              <a:rPr lang="hu-HU" baseline="0" dirty="0"/>
              <a:t> használatát is, illetve az ASP rendszer szintén</a:t>
            </a:r>
            <a:r>
              <a:rPr lang="hu-HU" baseline="0" dirty="0" smtClean="0"/>
              <a:t>.)</a:t>
            </a:r>
            <a:endParaRPr lang="hu-HU" baseline="0" dirty="0"/>
          </a:p>
          <a:p>
            <a:endParaRPr lang="hu-HU" baseline="0" dirty="0"/>
          </a:p>
        </p:txBody>
      </p:sp>
      <p:sp>
        <p:nvSpPr>
          <p:cNvPr id="4" name="Dia számának helye 3"/>
          <p:cNvSpPr>
            <a:spLocks noGrp="1"/>
          </p:cNvSpPr>
          <p:nvPr>
            <p:ph type="sldNum" sz="quarter" idx="10"/>
          </p:nvPr>
        </p:nvSpPr>
        <p:spPr/>
        <p:txBody>
          <a:bodyPr/>
          <a:lstStyle/>
          <a:p>
            <a:fld id="{4C0A3DE9-2A46-48C9-A68B-583D665FB277}" type="slidenum">
              <a:rPr lang="hu-HU" smtClean="0"/>
              <a:t>7</a:t>
            </a:fld>
            <a:endParaRPr lang="hu-HU"/>
          </a:p>
        </p:txBody>
      </p:sp>
    </p:spTree>
    <p:extLst>
      <p:ext uri="{BB962C8B-B14F-4D97-AF65-F5344CB8AC3E}">
        <p14:creationId xmlns:p14="http://schemas.microsoft.com/office/powerpoint/2010/main" val="19140169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4C0A3DE9-2A46-48C9-A68B-583D665FB277}" type="slidenum">
              <a:rPr lang="hu-HU" smtClean="0"/>
              <a:t>8</a:t>
            </a:fld>
            <a:endParaRPr lang="hu-HU"/>
          </a:p>
        </p:txBody>
      </p:sp>
    </p:spTree>
    <p:extLst>
      <p:ext uri="{BB962C8B-B14F-4D97-AF65-F5344CB8AC3E}">
        <p14:creationId xmlns:p14="http://schemas.microsoft.com/office/powerpoint/2010/main" val="22433284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4C0A3DE9-2A46-48C9-A68B-583D665FB277}" type="slidenum">
              <a:rPr lang="hu-HU" smtClean="0"/>
              <a:t>9</a:t>
            </a:fld>
            <a:endParaRPr lang="hu-HU"/>
          </a:p>
        </p:txBody>
      </p:sp>
    </p:spTree>
    <p:extLst>
      <p:ext uri="{BB962C8B-B14F-4D97-AF65-F5344CB8AC3E}">
        <p14:creationId xmlns:p14="http://schemas.microsoft.com/office/powerpoint/2010/main" val="2997097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a:t>Mintacím szerkesztése</a:t>
            </a:r>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a:t>Alcím mintájának szerkesztése</a:t>
            </a:r>
          </a:p>
        </p:txBody>
      </p:sp>
      <p:sp>
        <p:nvSpPr>
          <p:cNvPr id="4" name="Dátum helye 3"/>
          <p:cNvSpPr>
            <a:spLocks noGrp="1"/>
          </p:cNvSpPr>
          <p:nvPr>
            <p:ph type="dt" sz="half" idx="10"/>
          </p:nvPr>
        </p:nvSpPr>
        <p:spPr/>
        <p:txBody>
          <a:bodyPr/>
          <a:lstStyle/>
          <a:p>
            <a:fld id="{0DD05FFA-4383-4574-9830-A5FF25BE8406}" type="datetimeFigureOut">
              <a:rPr lang="hu-HU" smtClean="0">
                <a:solidFill>
                  <a:prstClr val="black">
                    <a:tint val="75000"/>
                  </a:prstClr>
                </a:solidFill>
              </a:rPr>
              <a:pPr/>
              <a:t>2017.12.11.</a:t>
            </a:fld>
            <a:endParaRPr lang="hu-HU">
              <a:solidFill>
                <a:prstClr val="black">
                  <a:tint val="75000"/>
                </a:prstClr>
              </a:solidFill>
            </a:endParaRPr>
          </a:p>
        </p:txBody>
      </p:sp>
      <p:sp>
        <p:nvSpPr>
          <p:cNvPr id="5" name="Élőláb helye 4"/>
          <p:cNvSpPr>
            <a:spLocks noGrp="1"/>
          </p:cNvSpPr>
          <p:nvPr>
            <p:ph type="ftr" sz="quarter" idx="11"/>
          </p:nvPr>
        </p:nvSpPr>
        <p:spPr/>
        <p:txBody>
          <a:bodyPr/>
          <a:lstStyle/>
          <a:p>
            <a:endParaRPr lang="hu-HU">
              <a:solidFill>
                <a:prstClr val="black">
                  <a:tint val="75000"/>
                </a:prstClr>
              </a:solidFill>
            </a:endParaRPr>
          </a:p>
        </p:txBody>
      </p:sp>
      <p:sp>
        <p:nvSpPr>
          <p:cNvPr id="6" name="Dia számának helye 5"/>
          <p:cNvSpPr>
            <a:spLocks noGrp="1"/>
          </p:cNvSpPr>
          <p:nvPr>
            <p:ph type="sldNum" sz="quarter" idx="12"/>
          </p:nvPr>
        </p:nvSpPr>
        <p:spPr/>
        <p:txBody>
          <a:bodyPr/>
          <a:lstStyle/>
          <a:p>
            <a:fld id="{774ECFDF-B4B8-4D79-9C23-DD008FAF0A0B}" type="slidenum">
              <a:rPr lang="hu-HU" smtClean="0">
                <a:solidFill>
                  <a:prstClr val="black">
                    <a:tint val="75000"/>
                  </a:prstClr>
                </a:solidFill>
              </a:rPr>
              <a:pPr/>
              <a:t>‹#›</a:t>
            </a:fld>
            <a:endParaRPr lang="hu-HU">
              <a:solidFill>
                <a:prstClr val="black">
                  <a:tint val="75000"/>
                </a:prstClr>
              </a:solidFill>
            </a:endParaRPr>
          </a:p>
        </p:txBody>
      </p:sp>
      <p:sp>
        <p:nvSpPr>
          <p:cNvPr id="7" name="Cím 1"/>
          <p:cNvSpPr txBox="1">
            <a:spLocks/>
          </p:cNvSpPr>
          <p:nvPr userDrawn="1"/>
        </p:nvSpPr>
        <p:spPr>
          <a:xfrm>
            <a:off x="447989" y="44624"/>
            <a:ext cx="4412043" cy="864096"/>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400" b="1" kern="1200" cap="all" baseline="0">
                <a:solidFill>
                  <a:schemeClr val="bg1"/>
                </a:solidFill>
                <a:latin typeface="Arial" panose="020B0604020202020204" pitchFamily="34" charset="0"/>
                <a:ea typeface="+mj-ea"/>
                <a:cs typeface="Arial" panose="020B0604020202020204" pitchFamily="34" charset="0"/>
              </a:defRPr>
            </a:lvl1pPr>
          </a:lstStyle>
          <a:p>
            <a:r>
              <a:rPr lang="hu-HU">
                <a:solidFill>
                  <a:prstClr val="white"/>
                </a:solidFill>
              </a:rPr>
              <a:t>Mintacím szerkesztése</a:t>
            </a:r>
          </a:p>
        </p:txBody>
      </p:sp>
    </p:spTree>
    <p:extLst>
      <p:ext uri="{BB962C8B-B14F-4D97-AF65-F5344CB8AC3E}">
        <p14:creationId xmlns:p14="http://schemas.microsoft.com/office/powerpoint/2010/main" val="1155033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a:t>Mintacím szerkesztése</a:t>
            </a:r>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a:t>Alcím mintájának szerkesztése</a:t>
            </a:r>
          </a:p>
        </p:txBody>
      </p:sp>
      <p:sp>
        <p:nvSpPr>
          <p:cNvPr id="4" name="Dátum helye 3"/>
          <p:cNvSpPr>
            <a:spLocks noGrp="1"/>
          </p:cNvSpPr>
          <p:nvPr>
            <p:ph type="dt" sz="half" idx="10"/>
          </p:nvPr>
        </p:nvSpPr>
        <p:spPr/>
        <p:txBody>
          <a:bodyPr/>
          <a:lstStyle/>
          <a:p>
            <a:fld id="{B1049448-F6D5-4A0E-BA3B-A979310BDC26}" type="datetimeFigureOut">
              <a:rPr lang="hu-HU" smtClean="0">
                <a:solidFill>
                  <a:prstClr val="black">
                    <a:tint val="75000"/>
                  </a:prstClr>
                </a:solidFill>
              </a:rPr>
              <a:pPr/>
              <a:t>2017.12.11.</a:t>
            </a:fld>
            <a:endParaRPr lang="hu-HU">
              <a:solidFill>
                <a:prstClr val="black">
                  <a:tint val="75000"/>
                </a:prstClr>
              </a:solidFill>
            </a:endParaRPr>
          </a:p>
        </p:txBody>
      </p:sp>
      <p:sp>
        <p:nvSpPr>
          <p:cNvPr id="5" name="Élőláb helye 4"/>
          <p:cNvSpPr>
            <a:spLocks noGrp="1"/>
          </p:cNvSpPr>
          <p:nvPr>
            <p:ph type="ftr" sz="quarter" idx="11"/>
          </p:nvPr>
        </p:nvSpPr>
        <p:spPr/>
        <p:txBody>
          <a:bodyPr/>
          <a:lstStyle/>
          <a:p>
            <a:endParaRPr lang="hu-HU">
              <a:solidFill>
                <a:prstClr val="black">
                  <a:tint val="75000"/>
                </a:prstClr>
              </a:solidFill>
            </a:endParaRPr>
          </a:p>
        </p:txBody>
      </p:sp>
      <p:sp>
        <p:nvSpPr>
          <p:cNvPr id="6" name="Dia számának helye 5"/>
          <p:cNvSpPr>
            <a:spLocks noGrp="1"/>
          </p:cNvSpPr>
          <p:nvPr>
            <p:ph type="sldNum" sz="quarter" idx="12"/>
          </p:nvPr>
        </p:nvSpPr>
        <p:spPr/>
        <p:txBody>
          <a:bodyPr/>
          <a:lstStyle/>
          <a:p>
            <a:fld id="{300E392F-423A-4B2F-819A-04E49CF4C524}"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2252204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Tartalom helye 2"/>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p:cNvSpPr>
            <a:spLocks noGrp="1"/>
          </p:cNvSpPr>
          <p:nvPr>
            <p:ph type="dt" sz="half" idx="10"/>
          </p:nvPr>
        </p:nvSpPr>
        <p:spPr/>
        <p:txBody>
          <a:bodyPr/>
          <a:lstStyle/>
          <a:p>
            <a:fld id="{B1049448-F6D5-4A0E-BA3B-A979310BDC26}" type="datetimeFigureOut">
              <a:rPr lang="hu-HU" smtClean="0">
                <a:solidFill>
                  <a:prstClr val="black">
                    <a:tint val="75000"/>
                  </a:prstClr>
                </a:solidFill>
              </a:rPr>
              <a:pPr/>
              <a:t>2017.12.11.</a:t>
            </a:fld>
            <a:endParaRPr lang="hu-HU">
              <a:solidFill>
                <a:prstClr val="black">
                  <a:tint val="75000"/>
                </a:prstClr>
              </a:solidFill>
            </a:endParaRPr>
          </a:p>
        </p:txBody>
      </p:sp>
      <p:sp>
        <p:nvSpPr>
          <p:cNvPr id="5" name="Élőláb helye 4"/>
          <p:cNvSpPr>
            <a:spLocks noGrp="1"/>
          </p:cNvSpPr>
          <p:nvPr>
            <p:ph type="ftr" sz="quarter" idx="11"/>
          </p:nvPr>
        </p:nvSpPr>
        <p:spPr/>
        <p:txBody>
          <a:bodyPr/>
          <a:lstStyle/>
          <a:p>
            <a:endParaRPr lang="hu-HU">
              <a:solidFill>
                <a:prstClr val="black">
                  <a:tint val="75000"/>
                </a:prstClr>
              </a:solidFill>
            </a:endParaRPr>
          </a:p>
        </p:txBody>
      </p:sp>
      <p:sp>
        <p:nvSpPr>
          <p:cNvPr id="6" name="Dia számának helye 5"/>
          <p:cNvSpPr>
            <a:spLocks noGrp="1"/>
          </p:cNvSpPr>
          <p:nvPr>
            <p:ph type="sldNum" sz="quarter" idx="12"/>
          </p:nvPr>
        </p:nvSpPr>
        <p:spPr/>
        <p:txBody>
          <a:bodyPr/>
          <a:lstStyle/>
          <a:p>
            <a:fld id="{300E392F-423A-4B2F-819A-04E49CF4C524}"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31402084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a:t>Mintacím szerkesztése</a:t>
            </a:r>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4" name="Dátum helye 3"/>
          <p:cNvSpPr>
            <a:spLocks noGrp="1"/>
          </p:cNvSpPr>
          <p:nvPr>
            <p:ph type="dt" sz="half" idx="10"/>
          </p:nvPr>
        </p:nvSpPr>
        <p:spPr/>
        <p:txBody>
          <a:bodyPr/>
          <a:lstStyle/>
          <a:p>
            <a:fld id="{B1049448-F6D5-4A0E-BA3B-A979310BDC26}" type="datetimeFigureOut">
              <a:rPr lang="hu-HU" smtClean="0">
                <a:solidFill>
                  <a:prstClr val="black">
                    <a:tint val="75000"/>
                  </a:prstClr>
                </a:solidFill>
              </a:rPr>
              <a:pPr/>
              <a:t>2017.12.11.</a:t>
            </a:fld>
            <a:endParaRPr lang="hu-HU">
              <a:solidFill>
                <a:prstClr val="black">
                  <a:tint val="75000"/>
                </a:prstClr>
              </a:solidFill>
            </a:endParaRPr>
          </a:p>
        </p:txBody>
      </p:sp>
      <p:sp>
        <p:nvSpPr>
          <p:cNvPr id="5" name="Élőláb helye 4"/>
          <p:cNvSpPr>
            <a:spLocks noGrp="1"/>
          </p:cNvSpPr>
          <p:nvPr>
            <p:ph type="ftr" sz="quarter" idx="11"/>
          </p:nvPr>
        </p:nvSpPr>
        <p:spPr/>
        <p:txBody>
          <a:bodyPr/>
          <a:lstStyle/>
          <a:p>
            <a:endParaRPr lang="hu-HU">
              <a:solidFill>
                <a:prstClr val="black">
                  <a:tint val="75000"/>
                </a:prstClr>
              </a:solidFill>
            </a:endParaRPr>
          </a:p>
        </p:txBody>
      </p:sp>
      <p:sp>
        <p:nvSpPr>
          <p:cNvPr id="6" name="Dia számának helye 5"/>
          <p:cNvSpPr>
            <a:spLocks noGrp="1"/>
          </p:cNvSpPr>
          <p:nvPr>
            <p:ph type="sldNum" sz="quarter" idx="12"/>
          </p:nvPr>
        </p:nvSpPr>
        <p:spPr/>
        <p:txBody>
          <a:bodyPr/>
          <a:lstStyle/>
          <a:p>
            <a:fld id="{300E392F-423A-4B2F-819A-04E49CF4C524}"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33067893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Dátum helye 4"/>
          <p:cNvSpPr>
            <a:spLocks noGrp="1"/>
          </p:cNvSpPr>
          <p:nvPr>
            <p:ph type="dt" sz="half" idx="10"/>
          </p:nvPr>
        </p:nvSpPr>
        <p:spPr/>
        <p:txBody>
          <a:bodyPr/>
          <a:lstStyle/>
          <a:p>
            <a:fld id="{B1049448-F6D5-4A0E-BA3B-A979310BDC26}" type="datetimeFigureOut">
              <a:rPr lang="hu-HU" smtClean="0">
                <a:solidFill>
                  <a:prstClr val="black">
                    <a:tint val="75000"/>
                  </a:prstClr>
                </a:solidFill>
              </a:rPr>
              <a:pPr/>
              <a:t>2017.12.11.</a:t>
            </a:fld>
            <a:endParaRPr lang="hu-HU">
              <a:solidFill>
                <a:prstClr val="black">
                  <a:tint val="75000"/>
                </a:prstClr>
              </a:solidFill>
            </a:endParaRPr>
          </a:p>
        </p:txBody>
      </p:sp>
      <p:sp>
        <p:nvSpPr>
          <p:cNvPr id="6" name="Élőláb helye 5"/>
          <p:cNvSpPr>
            <a:spLocks noGrp="1"/>
          </p:cNvSpPr>
          <p:nvPr>
            <p:ph type="ftr" sz="quarter" idx="11"/>
          </p:nvPr>
        </p:nvSpPr>
        <p:spPr/>
        <p:txBody>
          <a:bodyPr/>
          <a:lstStyle/>
          <a:p>
            <a:endParaRPr lang="hu-HU">
              <a:solidFill>
                <a:prstClr val="black">
                  <a:tint val="75000"/>
                </a:prstClr>
              </a:solidFill>
            </a:endParaRPr>
          </a:p>
        </p:txBody>
      </p:sp>
      <p:sp>
        <p:nvSpPr>
          <p:cNvPr id="7" name="Dia számának helye 6"/>
          <p:cNvSpPr>
            <a:spLocks noGrp="1"/>
          </p:cNvSpPr>
          <p:nvPr>
            <p:ph type="sldNum" sz="quarter" idx="12"/>
          </p:nvPr>
        </p:nvSpPr>
        <p:spPr/>
        <p:txBody>
          <a:bodyPr/>
          <a:lstStyle/>
          <a:p>
            <a:fld id="{300E392F-423A-4B2F-819A-04E49CF4C524}"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13767907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a:t>Mintacím szerkesztése</a:t>
            </a:r>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7" name="Dátum helye 6"/>
          <p:cNvSpPr>
            <a:spLocks noGrp="1"/>
          </p:cNvSpPr>
          <p:nvPr>
            <p:ph type="dt" sz="half" idx="10"/>
          </p:nvPr>
        </p:nvSpPr>
        <p:spPr/>
        <p:txBody>
          <a:bodyPr/>
          <a:lstStyle/>
          <a:p>
            <a:fld id="{B1049448-F6D5-4A0E-BA3B-A979310BDC26}" type="datetimeFigureOut">
              <a:rPr lang="hu-HU" smtClean="0">
                <a:solidFill>
                  <a:prstClr val="black">
                    <a:tint val="75000"/>
                  </a:prstClr>
                </a:solidFill>
              </a:rPr>
              <a:pPr/>
              <a:t>2017.12.11.</a:t>
            </a:fld>
            <a:endParaRPr lang="hu-HU">
              <a:solidFill>
                <a:prstClr val="black">
                  <a:tint val="75000"/>
                </a:prstClr>
              </a:solidFill>
            </a:endParaRPr>
          </a:p>
        </p:txBody>
      </p:sp>
      <p:sp>
        <p:nvSpPr>
          <p:cNvPr id="8" name="Élőláb helye 7"/>
          <p:cNvSpPr>
            <a:spLocks noGrp="1"/>
          </p:cNvSpPr>
          <p:nvPr>
            <p:ph type="ftr" sz="quarter" idx="11"/>
          </p:nvPr>
        </p:nvSpPr>
        <p:spPr/>
        <p:txBody>
          <a:bodyPr/>
          <a:lstStyle/>
          <a:p>
            <a:endParaRPr lang="hu-HU">
              <a:solidFill>
                <a:prstClr val="black">
                  <a:tint val="75000"/>
                </a:prstClr>
              </a:solidFill>
            </a:endParaRPr>
          </a:p>
        </p:txBody>
      </p:sp>
      <p:sp>
        <p:nvSpPr>
          <p:cNvPr id="9" name="Dia számának helye 8"/>
          <p:cNvSpPr>
            <a:spLocks noGrp="1"/>
          </p:cNvSpPr>
          <p:nvPr>
            <p:ph type="sldNum" sz="quarter" idx="12"/>
          </p:nvPr>
        </p:nvSpPr>
        <p:spPr/>
        <p:txBody>
          <a:bodyPr/>
          <a:lstStyle/>
          <a:p>
            <a:fld id="{300E392F-423A-4B2F-819A-04E49CF4C524}"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35570225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Dátum helye 2"/>
          <p:cNvSpPr>
            <a:spLocks noGrp="1"/>
          </p:cNvSpPr>
          <p:nvPr>
            <p:ph type="dt" sz="half" idx="10"/>
          </p:nvPr>
        </p:nvSpPr>
        <p:spPr/>
        <p:txBody>
          <a:bodyPr/>
          <a:lstStyle/>
          <a:p>
            <a:fld id="{B1049448-F6D5-4A0E-BA3B-A979310BDC26}" type="datetimeFigureOut">
              <a:rPr lang="hu-HU" smtClean="0">
                <a:solidFill>
                  <a:prstClr val="black">
                    <a:tint val="75000"/>
                  </a:prstClr>
                </a:solidFill>
              </a:rPr>
              <a:pPr/>
              <a:t>2017.12.11.</a:t>
            </a:fld>
            <a:endParaRPr lang="hu-HU">
              <a:solidFill>
                <a:prstClr val="black">
                  <a:tint val="75000"/>
                </a:prstClr>
              </a:solidFill>
            </a:endParaRPr>
          </a:p>
        </p:txBody>
      </p:sp>
      <p:sp>
        <p:nvSpPr>
          <p:cNvPr id="4" name="Élőláb helye 3"/>
          <p:cNvSpPr>
            <a:spLocks noGrp="1"/>
          </p:cNvSpPr>
          <p:nvPr>
            <p:ph type="ftr" sz="quarter" idx="11"/>
          </p:nvPr>
        </p:nvSpPr>
        <p:spPr/>
        <p:txBody>
          <a:bodyPr/>
          <a:lstStyle/>
          <a:p>
            <a:endParaRPr lang="hu-HU">
              <a:solidFill>
                <a:prstClr val="black">
                  <a:tint val="75000"/>
                </a:prstClr>
              </a:solidFill>
            </a:endParaRPr>
          </a:p>
        </p:txBody>
      </p:sp>
      <p:sp>
        <p:nvSpPr>
          <p:cNvPr id="5" name="Dia számának helye 4"/>
          <p:cNvSpPr>
            <a:spLocks noGrp="1"/>
          </p:cNvSpPr>
          <p:nvPr>
            <p:ph type="sldNum" sz="quarter" idx="12"/>
          </p:nvPr>
        </p:nvSpPr>
        <p:spPr/>
        <p:txBody>
          <a:bodyPr/>
          <a:lstStyle/>
          <a:p>
            <a:fld id="{300E392F-423A-4B2F-819A-04E49CF4C524}"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1425169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B1049448-F6D5-4A0E-BA3B-A979310BDC26}" type="datetimeFigureOut">
              <a:rPr lang="hu-HU" smtClean="0">
                <a:solidFill>
                  <a:prstClr val="black">
                    <a:tint val="75000"/>
                  </a:prstClr>
                </a:solidFill>
              </a:rPr>
              <a:pPr/>
              <a:t>2017.12.11.</a:t>
            </a:fld>
            <a:endParaRPr lang="hu-HU">
              <a:solidFill>
                <a:prstClr val="black">
                  <a:tint val="75000"/>
                </a:prstClr>
              </a:solidFill>
            </a:endParaRPr>
          </a:p>
        </p:txBody>
      </p:sp>
      <p:sp>
        <p:nvSpPr>
          <p:cNvPr id="3" name="Élőláb helye 2"/>
          <p:cNvSpPr>
            <a:spLocks noGrp="1"/>
          </p:cNvSpPr>
          <p:nvPr>
            <p:ph type="ftr" sz="quarter" idx="11"/>
          </p:nvPr>
        </p:nvSpPr>
        <p:spPr/>
        <p:txBody>
          <a:bodyPr/>
          <a:lstStyle/>
          <a:p>
            <a:endParaRPr lang="hu-HU">
              <a:solidFill>
                <a:prstClr val="black">
                  <a:tint val="75000"/>
                </a:prstClr>
              </a:solidFill>
            </a:endParaRPr>
          </a:p>
        </p:txBody>
      </p:sp>
      <p:sp>
        <p:nvSpPr>
          <p:cNvPr id="4" name="Dia számának helye 3"/>
          <p:cNvSpPr>
            <a:spLocks noGrp="1"/>
          </p:cNvSpPr>
          <p:nvPr>
            <p:ph type="sldNum" sz="quarter" idx="12"/>
          </p:nvPr>
        </p:nvSpPr>
        <p:spPr/>
        <p:txBody>
          <a:bodyPr/>
          <a:lstStyle/>
          <a:p>
            <a:fld id="{300E392F-423A-4B2F-819A-04E49CF4C524}"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21394586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a:t>Mintacím szerkesztése</a:t>
            </a:r>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Dátum helye 4"/>
          <p:cNvSpPr>
            <a:spLocks noGrp="1"/>
          </p:cNvSpPr>
          <p:nvPr>
            <p:ph type="dt" sz="half" idx="10"/>
          </p:nvPr>
        </p:nvSpPr>
        <p:spPr/>
        <p:txBody>
          <a:bodyPr/>
          <a:lstStyle/>
          <a:p>
            <a:fld id="{B1049448-F6D5-4A0E-BA3B-A979310BDC26}" type="datetimeFigureOut">
              <a:rPr lang="hu-HU" smtClean="0">
                <a:solidFill>
                  <a:prstClr val="black">
                    <a:tint val="75000"/>
                  </a:prstClr>
                </a:solidFill>
              </a:rPr>
              <a:pPr/>
              <a:t>2017.12.11.</a:t>
            </a:fld>
            <a:endParaRPr lang="hu-HU">
              <a:solidFill>
                <a:prstClr val="black">
                  <a:tint val="75000"/>
                </a:prstClr>
              </a:solidFill>
            </a:endParaRPr>
          </a:p>
        </p:txBody>
      </p:sp>
      <p:sp>
        <p:nvSpPr>
          <p:cNvPr id="6" name="Élőláb helye 5"/>
          <p:cNvSpPr>
            <a:spLocks noGrp="1"/>
          </p:cNvSpPr>
          <p:nvPr>
            <p:ph type="ftr" sz="quarter" idx="11"/>
          </p:nvPr>
        </p:nvSpPr>
        <p:spPr/>
        <p:txBody>
          <a:bodyPr/>
          <a:lstStyle/>
          <a:p>
            <a:endParaRPr lang="hu-HU">
              <a:solidFill>
                <a:prstClr val="black">
                  <a:tint val="75000"/>
                </a:prstClr>
              </a:solidFill>
            </a:endParaRPr>
          </a:p>
        </p:txBody>
      </p:sp>
      <p:sp>
        <p:nvSpPr>
          <p:cNvPr id="7" name="Dia számának helye 6"/>
          <p:cNvSpPr>
            <a:spLocks noGrp="1"/>
          </p:cNvSpPr>
          <p:nvPr>
            <p:ph type="sldNum" sz="quarter" idx="12"/>
          </p:nvPr>
        </p:nvSpPr>
        <p:spPr/>
        <p:txBody>
          <a:bodyPr/>
          <a:lstStyle/>
          <a:p>
            <a:fld id="{300E392F-423A-4B2F-819A-04E49CF4C524}"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37721380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a:t>Mintacím szerkesztése</a:t>
            </a:r>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Dátum helye 4"/>
          <p:cNvSpPr>
            <a:spLocks noGrp="1"/>
          </p:cNvSpPr>
          <p:nvPr>
            <p:ph type="dt" sz="half" idx="10"/>
          </p:nvPr>
        </p:nvSpPr>
        <p:spPr/>
        <p:txBody>
          <a:bodyPr/>
          <a:lstStyle/>
          <a:p>
            <a:fld id="{B1049448-F6D5-4A0E-BA3B-A979310BDC26}" type="datetimeFigureOut">
              <a:rPr lang="hu-HU" smtClean="0">
                <a:solidFill>
                  <a:prstClr val="black">
                    <a:tint val="75000"/>
                  </a:prstClr>
                </a:solidFill>
              </a:rPr>
              <a:pPr/>
              <a:t>2017.12.11.</a:t>
            </a:fld>
            <a:endParaRPr lang="hu-HU">
              <a:solidFill>
                <a:prstClr val="black">
                  <a:tint val="75000"/>
                </a:prstClr>
              </a:solidFill>
            </a:endParaRPr>
          </a:p>
        </p:txBody>
      </p:sp>
      <p:sp>
        <p:nvSpPr>
          <p:cNvPr id="6" name="Élőláb helye 5"/>
          <p:cNvSpPr>
            <a:spLocks noGrp="1"/>
          </p:cNvSpPr>
          <p:nvPr>
            <p:ph type="ftr" sz="quarter" idx="11"/>
          </p:nvPr>
        </p:nvSpPr>
        <p:spPr/>
        <p:txBody>
          <a:bodyPr/>
          <a:lstStyle/>
          <a:p>
            <a:endParaRPr lang="hu-HU">
              <a:solidFill>
                <a:prstClr val="black">
                  <a:tint val="75000"/>
                </a:prstClr>
              </a:solidFill>
            </a:endParaRPr>
          </a:p>
        </p:txBody>
      </p:sp>
      <p:sp>
        <p:nvSpPr>
          <p:cNvPr id="7" name="Dia számának helye 6"/>
          <p:cNvSpPr>
            <a:spLocks noGrp="1"/>
          </p:cNvSpPr>
          <p:nvPr>
            <p:ph type="sldNum" sz="quarter" idx="12"/>
          </p:nvPr>
        </p:nvSpPr>
        <p:spPr/>
        <p:txBody>
          <a:bodyPr/>
          <a:lstStyle/>
          <a:p>
            <a:fld id="{300E392F-423A-4B2F-819A-04E49CF4C524}"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11845242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Függőleges szöveg helye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p:cNvSpPr>
            <a:spLocks noGrp="1"/>
          </p:cNvSpPr>
          <p:nvPr>
            <p:ph type="dt" sz="half" idx="10"/>
          </p:nvPr>
        </p:nvSpPr>
        <p:spPr/>
        <p:txBody>
          <a:bodyPr/>
          <a:lstStyle/>
          <a:p>
            <a:fld id="{B1049448-F6D5-4A0E-BA3B-A979310BDC26}" type="datetimeFigureOut">
              <a:rPr lang="hu-HU" smtClean="0">
                <a:solidFill>
                  <a:prstClr val="black">
                    <a:tint val="75000"/>
                  </a:prstClr>
                </a:solidFill>
              </a:rPr>
              <a:pPr/>
              <a:t>2017.12.11.</a:t>
            </a:fld>
            <a:endParaRPr lang="hu-HU">
              <a:solidFill>
                <a:prstClr val="black">
                  <a:tint val="75000"/>
                </a:prstClr>
              </a:solidFill>
            </a:endParaRPr>
          </a:p>
        </p:txBody>
      </p:sp>
      <p:sp>
        <p:nvSpPr>
          <p:cNvPr id="5" name="Élőláb helye 4"/>
          <p:cNvSpPr>
            <a:spLocks noGrp="1"/>
          </p:cNvSpPr>
          <p:nvPr>
            <p:ph type="ftr" sz="quarter" idx="11"/>
          </p:nvPr>
        </p:nvSpPr>
        <p:spPr/>
        <p:txBody>
          <a:bodyPr/>
          <a:lstStyle/>
          <a:p>
            <a:endParaRPr lang="hu-HU">
              <a:solidFill>
                <a:prstClr val="black">
                  <a:tint val="75000"/>
                </a:prstClr>
              </a:solidFill>
            </a:endParaRPr>
          </a:p>
        </p:txBody>
      </p:sp>
      <p:sp>
        <p:nvSpPr>
          <p:cNvPr id="6" name="Dia számának helye 5"/>
          <p:cNvSpPr>
            <a:spLocks noGrp="1"/>
          </p:cNvSpPr>
          <p:nvPr>
            <p:ph type="sldNum" sz="quarter" idx="12"/>
          </p:nvPr>
        </p:nvSpPr>
        <p:spPr/>
        <p:txBody>
          <a:bodyPr/>
          <a:lstStyle/>
          <a:p>
            <a:fld id="{300E392F-423A-4B2F-819A-04E49CF4C524}"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349862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a:xfrm>
            <a:off x="447989" y="44624"/>
            <a:ext cx="4700075" cy="936104"/>
          </a:xfrm>
        </p:spPr>
        <p:txBody>
          <a:bodyPr>
            <a:normAutofit/>
          </a:bodyPr>
          <a:lstStyle>
            <a:lvl1pPr algn="l">
              <a:defRPr sz="2400"/>
            </a:lvl1pPr>
          </a:lstStyle>
          <a:p>
            <a:r>
              <a:rPr lang="hu-HU" dirty="0"/>
              <a:t>Mintacím szerkesztése</a:t>
            </a:r>
          </a:p>
        </p:txBody>
      </p:sp>
      <p:sp>
        <p:nvSpPr>
          <p:cNvPr id="3" name="Tartalom helye 2"/>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p:cNvSpPr>
            <a:spLocks noGrp="1"/>
          </p:cNvSpPr>
          <p:nvPr>
            <p:ph type="dt" sz="half" idx="10"/>
          </p:nvPr>
        </p:nvSpPr>
        <p:spPr/>
        <p:txBody>
          <a:bodyPr/>
          <a:lstStyle/>
          <a:p>
            <a:fld id="{0DD05FFA-4383-4574-9830-A5FF25BE8406}" type="datetimeFigureOut">
              <a:rPr lang="hu-HU" smtClean="0">
                <a:solidFill>
                  <a:prstClr val="black">
                    <a:tint val="75000"/>
                  </a:prstClr>
                </a:solidFill>
              </a:rPr>
              <a:pPr/>
              <a:t>2017.12.11.</a:t>
            </a:fld>
            <a:endParaRPr lang="hu-HU">
              <a:solidFill>
                <a:prstClr val="black">
                  <a:tint val="75000"/>
                </a:prstClr>
              </a:solidFill>
            </a:endParaRPr>
          </a:p>
        </p:txBody>
      </p:sp>
      <p:sp>
        <p:nvSpPr>
          <p:cNvPr id="5" name="Élőláb helye 4"/>
          <p:cNvSpPr>
            <a:spLocks noGrp="1"/>
          </p:cNvSpPr>
          <p:nvPr>
            <p:ph type="ftr" sz="quarter" idx="11"/>
          </p:nvPr>
        </p:nvSpPr>
        <p:spPr/>
        <p:txBody>
          <a:bodyPr/>
          <a:lstStyle/>
          <a:p>
            <a:endParaRPr lang="hu-HU">
              <a:solidFill>
                <a:prstClr val="black">
                  <a:tint val="75000"/>
                </a:prstClr>
              </a:solidFill>
            </a:endParaRPr>
          </a:p>
        </p:txBody>
      </p:sp>
      <p:sp>
        <p:nvSpPr>
          <p:cNvPr id="6" name="Dia számának helye 5"/>
          <p:cNvSpPr>
            <a:spLocks noGrp="1"/>
          </p:cNvSpPr>
          <p:nvPr>
            <p:ph type="sldNum" sz="quarter" idx="12"/>
          </p:nvPr>
        </p:nvSpPr>
        <p:spPr/>
        <p:txBody>
          <a:bodyPr/>
          <a:lstStyle/>
          <a:p>
            <a:fld id="{774ECFDF-B4B8-4D79-9C23-DD008FAF0A0B}"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23426514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a:t>Mintacím szerkesztése</a:t>
            </a:r>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p:cNvSpPr>
            <a:spLocks noGrp="1"/>
          </p:cNvSpPr>
          <p:nvPr>
            <p:ph type="dt" sz="half" idx="10"/>
          </p:nvPr>
        </p:nvSpPr>
        <p:spPr/>
        <p:txBody>
          <a:bodyPr/>
          <a:lstStyle/>
          <a:p>
            <a:fld id="{B1049448-F6D5-4A0E-BA3B-A979310BDC26}" type="datetimeFigureOut">
              <a:rPr lang="hu-HU" smtClean="0">
                <a:solidFill>
                  <a:prstClr val="black">
                    <a:tint val="75000"/>
                  </a:prstClr>
                </a:solidFill>
              </a:rPr>
              <a:pPr/>
              <a:t>2017.12.11.</a:t>
            </a:fld>
            <a:endParaRPr lang="hu-HU">
              <a:solidFill>
                <a:prstClr val="black">
                  <a:tint val="75000"/>
                </a:prstClr>
              </a:solidFill>
            </a:endParaRPr>
          </a:p>
        </p:txBody>
      </p:sp>
      <p:sp>
        <p:nvSpPr>
          <p:cNvPr id="5" name="Élőláb helye 4"/>
          <p:cNvSpPr>
            <a:spLocks noGrp="1"/>
          </p:cNvSpPr>
          <p:nvPr>
            <p:ph type="ftr" sz="quarter" idx="11"/>
          </p:nvPr>
        </p:nvSpPr>
        <p:spPr/>
        <p:txBody>
          <a:bodyPr/>
          <a:lstStyle/>
          <a:p>
            <a:endParaRPr lang="hu-HU">
              <a:solidFill>
                <a:prstClr val="black">
                  <a:tint val="75000"/>
                </a:prstClr>
              </a:solidFill>
            </a:endParaRPr>
          </a:p>
        </p:txBody>
      </p:sp>
      <p:sp>
        <p:nvSpPr>
          <p:cNvPr id="6" name="Dia számának helye 5"/>
          <p:cNvSpPr>
            <a:spLocks noGrp="1"/>
          </p:cNvSpPr>
          <p:nvPr>
            <p:ph type="sldNum" sz="quarter" idx="12"/>
          </p:nvPr>
        </p:nvSpPr>
        <p:spPr/>
        <p:txBody>
          <a:bodyPr/>
          <a:lstStyle/>
          <a:p>
            <a:fld id="{300E392F-423A-4B2F-819A-04E49CF4C524}"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8817612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Click to edit Master title style</a:t>
            </a:r>
            <a:endParaRPr lang="en-US"/>
          </a:p>
        </p:txBody>
      </p:sp>
      <p:sp>
        <p:nvSpPr>
          <p:cNvPr id="3" name="Content Placeholder 2"/>
          <p:cNvSpPr>
            <a:spLocks noGrp="1"/>
          </p:cNvSpPr>
          <p:nvPr>
            <p:ph sz="half" idx="1"/>
          </p:nvPr>
        </p:nvSpPr>
        <p:spPr>
          <a:xfrm>
            <a:off x="457200" y="1600201"/>
            <a:ext cx="4572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dirty="0"/>
              <a:t>Click to edit Master text styles</a:t>
            </a:r>
          </a:p>
          <a:p>
            <a:pPr lvl="1"/>
            <a:r>
              <a:rPr lang="hu-HU" dirty="0"/>
              <a:t>Second level</a:t>
            </a:r>
          </a:p>
          <a:p>
            <a:pPr lvl="2"/>
            <a:r>
              <a:rPr lang="hu-HU" dirty="0"/>
              <a:t>Third level</a:t>
            </a:r>
          </a:p>
          <a:p>
            <a:pPr lvl="3"/>
            <a:r>
              <a:rPr lang="hu-HU" dirty="0"/>
              <a:t>Fourth level</a:t>
            </a:r>
          </a:p>
          <a:p>
            <a:pPr lvl="4"/>
            <a:r>
              <a:rPr lang="hu-HU" dirty="0"/>
              <a:t>Fifth level</a:t>
            </a:r>
            <a:endParaRPr lang="en-US" dirty="0"/>
          </a:p>
        </p:txBody>
      </p:sp>
      <p:sp>
        <p:nvSpPr>
          <p:cNvPr id="9" name="Picture Placeholder 8"/>
          <p:cNvSpPr>
            <a:spLocks noGrp="1"/>
          </p:cNvSpPr>
          <p:nvPr>
            <p:ph type="pic" sz="quarter" idx="13"/>
          </p:nvPr>
        </p:nvSpPr>
        <p:spPr>
          <a:xfrm>
            <a:off x="5334000" y="1600200"/>
            <a:ext cx="3352800" cy="4114800"/>
          </a:xfrm>
        </p:spPr>
        <p:txBody>
          <a:bodyPr/>
          <a:lstStyle/>
          <a:p>
            <a:endParaRPr lang="en-US"/>
          </a:p>
        </p:txBody>
      </p:sp>
    </p:spTree>
    <p:extLst>
      <p:ext uri="{BB962C8B-B14F-4D97-AF65-F5344CB8AC3E}">
        <p14:creationId xmlns:p14="http://schemas.microsoft.com/office/powerpoint/2010/main" val="34728396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5" name="Title 1"/>
          <p:cNvSpPr>
            <a:spLocks noGrp="1"/>
          </p:cNvSpPr>
          <p:nvPr>
            <p:ph type="title"/>
          </p:nvPr>
        </p:nvSpPr>
        <p:spPr>
          <a:xfrm>
            <a:off x="457200" y="381000"/>
            <a:ext cx="8229600" cy="609600"/>
          </a:xfrm>
        </p:spPr>
        <p:txBody>
          <a:bodyPr/>
          <a:lstStyle/>
          <a:p>
            <a:r>
              <a:rPr lang="hu-HU"/>
              <a:t>Click to edit Master title style</a:t>
            </a:r>
            <a:endParaRPr lang="en-US"/>
          </a:p>
        </p:txBody>
      </p:sp>
    </p:spTree>
    <p:extLst>
      <p:ext uri="{BB962C8B-B14F-4D97-AF65-F5344CB8AC3E}">
        <p14:creationId xmlns:p14="http://schemas.microsoft.com/office/powerpoint/2010/main" val="39037704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hu-HU"/>
              <a:t>Click to edit Master title style</a:t>
            </a:r>
            <a:endParaRPr lang="en-US"/>
          </a:p>
        </p:txBody>
      </p:sp>
      <p:sp>
        <p:nvSpPr>
          <p:cNvPr id="3" name="Picture Placeholder 2"/>
          <p:cNvSpPr>
            <a:spLocks noGrp="1"/>
          </p:cNvSpPr>
          <p:nvPr>
            <p:ph type="pic" idx="1"/>
          </p:nvPr>
        </p:nvSpPr>
        <p:spPr>
          <a:xfrm>
            <a:off x="1792288" y="1524000"/>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4142871-7357-434F-A8F3-CECC6D136ADE}" type="datetimeFigureOut">
              <a:rPr lang="en-US" smtClean="0">
                <a:solidFill>
                  <a:prstClr val="black">
                    <a:tint val="75000"/>
                  </a:prstClr>
                </a:solidFill>
              </a:rPr>
              <a:pPr/>
              <a:t>12/11/2017</a:t>
            </a:fld>
            <a:endParaRPr lang="en-US">
              <a:solidFill>
                <a:prstClr val="black">
                  <a:tint val="75000"/>
                </a:prstClr>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702C4939-F161-2245-8138-B1FA9F0D34C7}" type="slidenum">
              <a:rPr lang="en-US" smtClean="0">
                <a:solidFill>
                  <a:prstClr val="black">
                    <a:tint val="75000"/>
                  </a:prstClr>
                </a:solidFill>
              </a:rPr>
              <a:pPr/>
              <a:t>‹#›</a:t>
            </a:fld>
            <a:endParaRPr lang="en-US">
              <a:solidFill>
                <a:prstClr val="black">
                  <a:tint val="75000"/>
                </a:prstClr>
              </a:solidFill>
            </a:endParaRPr>
          </a:p>
        </p:txBody>
      </p:sp>
      <p:sp>
        <p:nvSpPr>
          <p:cNvPr id="8" name="Title 1"/>
          <p:cNvSpPr txBox="1">
            <a:spLocks/>
          </p:cNvSpPr>
          <p:nvPr userDrawn="1"/>
        </p:nvSpPr>
        <p:spPr>
          <a:xfrm>
            <a:off x="457200" y="381000"/>
            <a:ext cx="8229600" cy="609600"/>
          </a:xfrm>
          <a:prstGeom prst="rect">
            <a:avLst/>
          </a:prstGeom>
        </p:spPr>
        <p:txBody>
          <a:bodyPr vert="horz" lIns="91440" tIns="45720" rIns="91440" bIns="45720" rtlCol="0" anchor="t">
            <a:normAutofit/>
          </a:bodyPr>
          <a:lstStyle/>
          <a:p>
            <a:pPr defTabSz="457200">
              <a:spcBef>
                <a:spcPct val="0"/>
              </a:spcBef>
              <a:defRPr/>
            </a:pPr>
            <a:r>
              <a:rPr lang="hu-HU" sz="2400" b="1" cap="all">
                <a:solidFill>
                  <a:srgbClr val="FFFFFF"/>
                </a:solidFill>
                <a:latin typeface="Arial"/>
                <a:cs typeface="Arial"/>
              </a:rPr>
              <a:t>Click to edit Master title style</a:t>
            </a:r>
            <a:endParaRPr lang="en-US" sz="2400" b="1" cap="all">
              <a:solidFill>
                <a:srgbClr val="FFFFFF"/>
              </a:solidFill>
              <a:latin typeface="Arial"/>
              <a:cs typeface="Arial"/>
            </a:endParaRPr>
          </a:p>
        </p:txBody>
      </p:sp>
    </p:spTree>
    <p:extLst>
      <p:ext uri="{BB962C8B-B14F-4D97-AF65-F5344CB8AC3E}">
        <p14:creationId xmlns:p14="http://schemas.microsoft.com/office/powerpoint/2010/main" val="2314929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a:t>Mintacím szerkesztése</a:t>
            </a:r>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4" name="Dátum helye 3"/>
          <p:cNvSpPr>
            <a:spLocks noGrp="1"/>
          </p:cNvSpPr>
          <p:nvPr>
            <p:ph type="dt" sz="half" idx="10"/>
          </p:nvPr>
        </p:nvSpPr>
        <p:spPr/>
        <p:txBody>
          <a:bodyPr/>
          <a:lstStyle/>
          <a:p>
            <a:fld id="{0DD05FFA-4383-4574-9830-A5FF25BE8406}" type="datetimeFigureOut">
              <a:rPr lang="hu-HU" smtClean="0">
                <a:solidFill>
                  <a:prstClr val="black">
                    <a:tint val="75000"/>
                  </a:prstClr>
                </a:solidFill>
              </a:rPr>
              <a:pPr/>
              <a:t>2017.12.11.</a:t>
            </a:fld>
            <a:endParaRPr lang="hu-HU">
              <a:solidFill>
                <a:prstClr val="black">
                  <a:tint val="75000"/>
                </a:prstClr>
              </a:solidFill>
            </a:endParaRPr>
          </a:p>
        </p:txBody>
      </p:sp>
      <p:sp>
        <p:nvSpPr>
          <p:cNvPr id="5" name="Élőláb helye 4"/>
          <p:cNvSpPr>
            <a:spLocks noGrp="1"/>
          </p:cNvSpPr>
          <p:nvPr>
            <p:ph type="ftr" sz="quarter" idx="11"/>
          </p:nvPr>
        </p:nvSpPr>
        <p:spPr/>
        <p:txBody>
          <a:bodyPr/>
          <a:lstStyle/>
          <a:p>
            <a:endParaRPr lang="hu-HU">
              <a:solidFill>
                <a:prstClr val="black">
                  <a:tint val="75000"/>
                </a:prstClr>
              </a:solidFill>
            </a:endParaRPr>
          </a:p>
        </p:txBody>
      </p:sp>
      <p:sp>
        <p:nvSpPr>
          <p:cNvPr id="6" name="Dia számának helye 5"/>
          <p:cNvSpPr>
            <a:spLocks noGrp="1"/>
          </p:cNvSpPr>
          <p:nvPr>
            <p:ph type="sldNum" sz="quarter" idx="12"/>
          </p:nvPr>
        </p:nvSpPr>
        <p:spPr/>
        <p:txBody>
          <a:bodyPr/>
          <a:lstStyle/>
          <a:p>
            <a:fld id="{774ECFDF-B4B8-4D79-9C23-DD008FAF0A0B}" type="slidenum">
              <a:rPr lang="hu-HU" smtClean="0">
                <a:solidFill>
                  <a:prstClr val="black">
                    <a:tint val="75000"/>
                  </a:prstClr>
                </a:solidFill>
              </a:rPr>
              <a:pPr/>
              <a:t>‹#›</a:t>
            </a:fld>
            <a:endParaRPr lang="hu-HU">
              <a:solidFill>
                <a:prstClr val="black">
                  <a:tint val="75000"/>
                </a:prstClr>
              </a:solidFill>
            </a:endParaRPr>
          </a:p>
        </p:txBody>
      </p:sp>
      <p:sp>
        <p:nvSpPr>
          <p:cNvPr id="7" name="Cím 1"/>
          <p:cNvSpPr txBox="1">
            <a:spLocks/>
          </p:cNvSpPr>
          <p:nvPr userDrawn="1"/>
        </p:nvSpPr>
        <p:spPr>
          <a:xfrm>
            <a:off x="447989" y="44624"/>
            <a:ext cx="4412043" cy="864096"/>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400" b="1" kern="1200" cap="all" baseline="0">
                <a:solidFill>
                  <a:schemeClr val="bg1"/>
                </a:solidFill>
                <a:latin typeface="Arial" panose="020B0604020202020204" pitchFamily="34" charset="0"/>
                <a:ea typeface="+mj-ea"/>
                <a:cs typeface="Arial" panose="020B0604020202020204" pitchFamily="34" charset="0"/>
              </a:defRPr>
            </a:lvl1pPr>
          </a:lstStyle>
          <a:p>
            <a:r>
              <a:rPr lang="hu-HU">
                <a:solidFill>
                  <a:prstClr val="white"/>
                </a:solidFill>
              </a:rPr>
              <a:t>Mintacím szerkesztése</a:t>
            </a:r>
          </a:p>
        </p:txBody>
      </p:sp>
    </p:spTree>
    <p:extLst>
      <p:ext uri="{BB962C8B-B14F-4D97-AF65-F5344CB8AC3E}">
        <p14:creationId xmlns:p14="http://schemas.microsoft.com/office/powerpoint/2010/main" val="2085954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dirty="0"/>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Dátum helye 4"/>
          <p:cNvSpPr>
            <a:spLocks noGrp="1"/>
          </p:cNvSpPr>
          <p:nvPr>
            <p:ph type="dt" sz="half" idx="10"/>
          </p:nvPr>
        </p:nvSpPr>
        <p:spPr/>
        <p:txBody>
          <a:bodyPr/>
          <a:lstStyle/>
          <a:p>
            <a:fld id="{0DD05FFA-4383-4574-9830-A5FF25BE8406}" type="datetimeFigureOut">
              <a:rPr lang="hu-HU" smtClean="0">
                <a:solidFill>
                  <a:prstClr val="black">
                    <a:tint val="75000"/>
                  </a:prstClr>
                </a:solidFill>
              </a:rPr>
              <a:pPr/>
              <a:t>2017.12.11.</a:t>
            </a:fld>
            <a:endParaRPr lang="hu-HU">
              <a:solidFill>
                <a:prstClr val="black">
                  <a:tint val="75000"/>
                </a:prstClr>
              </a:solidFill>
            </a:endParaRPr>
          </a:p>
        </p:txBody>
      </p:sp>
      <p:sp>
        <p:nvSpPr>
          <p:cNvPr id="6" name="Élőláb helye 5"/>
          <p:cNvSpPr>
            <a:spLocks noGrp="1"/>
          </p:cNvSpPr>
          <p:nvPr>
            <p:ph type="ftr" sz="quarter" idx="11"/>
          </p:nvPr>
        </p:nvSpPr>
        <p:spPr/>
        <p:txBody>
          <a:bodyPr/>
          <a:lstStyle/>
          <a:p>
            <a:endParaRPr lang="hu-HU">
              <a:solidFill>
                <a:prstClr val="black">
                  <a:tint val="75000"/>
                </a:prstClr>
              </a:solidFill>
            </a:endParaRPr>
          </a:p>
        </p:txBody>
      </p:sp>
      <p:sp>
        <p:nvSpPr>
          <p:cNvPr id="7" name="Dia számának helye 6"/>
          <p:cNvSpPr>
            <a:spLocks noGrp="1"/>
          </p:cNvSpPr>
          <p:nvPr>
            <p:ph type="sldNum" sz="quarter" idx="12"/>
          </p:nvPr>
        </p:nvSpPr>
        <p:spPr/>
        <p:txBody>
          <a:bodyPr/>
          <a:lstStyle/>
          <a:p>
            <a:fld id="{774ECFDF-B4B8-4D79-9C23-DD008FAF0A0B}"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677632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a:t>Mintacím szerkesztése</a:t>
            </a:r>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7" name="Dátum helye 6"/>
          <p:cNvSpPr>
            <a:spLocks noGrp="1"/>
          </p:cNvSpPr>
          <p:nvPr>
            <p:ph type="dt" sz="half" idx="10"/>
          </p:nvPr>
        </p:nvSpPr>
        <p:spPr/>
        <p:txBody>
          <a:bodyPr/>
          <a:lstStyle/>
          <a:p>
            <a:fld id="{0DD05FFA-4383-4574-9830-A5FF25BE8406}" type="datetimeFigureOut">
              <a:rPr lang="hu-HU" smtClean="0">
                <a:solidFill>
                  <a:prstClr val="black">
                    <a:tint val="75000"/>
                  </a:prstClr>
                </a:solidFill>
              </a:rPr>
              <a:pPr/>
              <a:t>2017.12.11.</a:t>
            </a:fld>
            <a:endParaRPr lang="hu-HU">
              <a:solidFill>
                <a:prstClr val="black">
                  <a:tint val="75000"/>
                </a:prstClr>
              </a:solidFill>
            </a:endParaRPr>
          </a:p>
        </p:txBody>
      </p:sp>
      <p:sp>
        <p:nvSpPr>
          <p:cNvPr id="8" name="Élőláb helye 7"/>
          <p:cNvSpPr>
            <a:spLocks noGrp="1"/>
          </p:cNvSpPr>
          <p:nvPr>
            <p:ph type="ftr" sz="quarter" idx="11"/>
          </p:nvPr>
        </p:nvSpPr>
        <p:spPr/>
        <p:txBody>
          <a:bodyPr/>
          <a:lstStyle/>
          <a:p>
            <a:endParaRPr lang="hu-HU">
              <a:solidFill>
                <a:prstClr val="black">
                  <a:tint val="75000"/>
                </a:prstClr>
              </a:solidFill>
            </a:endParaRPr>
          </a:p>
        </p:txBody>
      </p:sp>
      <p:sp>
        <p:nvSpPr>
          <p:cNvPr id="9" name="Dia számának helye 8"/>
          <p:cNvSpPr>
            <a:spLocks noGrp="1"/>
          </p:cNvSpPr>
          <p:nvPr>
            <p:ph type="sldNum" sz="quarter" idx="12"/>
          </p:nvPr>
        </p:nvSpPr>
        <p:spPr/>
        <p:txBody>
          <a:bodyPr/>
          <a:lstStyle/>
          <a:p>
            <a:fld id="{774ECFDF-B4B8-4D79-9C23-DD008FAF0A0B}"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953122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6" name="Tartalom helye 2"/>
          <p:cNvSpPr>
            <a:spLocks noGrp="1"/>
          </p:cNvSpPr>
          <p:nvPr>
            <p:ph idx="1"/>
          </p:nvPr>
        </p:nvSpPr>
        <p:spPr>
          <a:xfrm>
            <a:off x="447989" y="1628800"/>
            <a:ext cx="5111750" cy="4691063"/>
          </a:xfrm>
        </p:spPr>
        <p:txBody>
          <a:bodyPr/>
          <a:lstStyle>
            <a:lvl1pPr>
              <a:defRPr sz="24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hu-HU" dirty="0"/>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p>
        </p:txBody>
      </p:sp>
      <p:sp>
        <p:nvSpPr>
          <p:cNvPr id="7" name="Kép helye 2"/>
          <p:cNvSpPr>
            <a:spLocks noGrp="1"/>
          </p:cNvSpPr>
          <p:nvPr>
            <p:ph type="pic" idx="13"/>
          </p:nvPr>
        </p:nvSpPr>
        <p:spPr>
          <a:xfrm>
            <a:off x="5724128" y="1633102"/>
            <a:ext cx="3240360" cy="46910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Tree>
    <p:extLst>
      <p:ext uri="{BB962C8B-B14F-4D97-AF65-F5344CB8AC3E}">
        <p14:creationId xmlns:p14="http://schemas.microsoft.com/office/powerpoint/2010/main" val="3388144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artalomrész képaláírással">
    <p:spTree>
      <p:nvGrpSpPr>
        <p:cNvPr id="1" name=""/>
        <p:cNvGrpSpPr/>
        <p:nvPr/>
      </p:nvGrpSpPr>
      <p:grpSpPr>
        <a:xfrm>
          <a:off x="0" y="0"/>
          <a:ext cx="0" cy="0"/>
          <a:chOff x="0" y="0"/>
          <a:chExt cx="0" cy="0"/>
        </a:xfrm>
      </p:grpSpPr>
      <p:sp>
        <p:nvSpPr>
          <p:cNvPr id="3" name="Tartalom helye 2"/>
          <p:cNvSpPr>
            <a:spLocks noGrp="1"/>
          </p:cNvSpPr>
          <p:nvPr>
            <p:ph idx="1"/>
          </p:nvPr>
        </p:nvSpPr>
        <p:spPr>
          <a:xfrm>
            <a:off x="3575050" y="1435100"/>
            <a:ext cx="5111750" cy="46910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Dátum helye 4"/>
          <p:cNvSpPr>
            <a:spLocks noGrp="1"/>
          </p:cNvSpPr>
          <p:nvPr>
            <p:ph type="dt" sz="half" idx="10"/>
          </p:nvPr>
        </p:nvSpPr>
        <p:spPr/>
        <p:txBody>
          <a:bodyPr/>
          <a:lstStyle/>
          <a:p>
            <a:fld id="{0DD05FFA-4383-4574-9830-A5FF25BE8406}" type="datetimeFigureOut">
              <a:rPr lang="hu-HU" smtClean="0">
                <a:solidFill>
                  <a:prstClr val="black">
                    <a:tint val="75000"/>
                  </a:prstClr>
                </a:solidFill>
              </a:rPr>
              <a:pPr/>
              <a:t>2017.12.11.</a:t>
            </a:fld>
            <a:endParaRPr lang="hu-HU">
              <a:solidFill>
                <a:prstClr val="black">
                  <a:tint val="75000"/>
                </a:prstClr>
              </a:solidFill>
            </a:endParaRPr>
          </a:p>
        </p:txBody>
      </p:sp>
      <p:sp>
        <p:nvSpPr>
          <p:cNvPr id="6" name="Élőláb helye 5"/>
          <p:cNvSpPr>
            <a:spLocks noGrp="1"/>
          </p:cNvSpPr>
          <p:nvPr>
            <p:ph type="ftr" sz="quarter" idx="11"/>
          </p:nvPr>
        </p:nvSpPr>
        <p:spPr/>
        <p:txBody>
          <a:bodyPr/>
          <a:lstStyle/>
          <a:p>
            <a:endParaRPr lang="hu-HU">
              <a:solidFill>
                <a:prstClr val="black">
                  <a:tint val="75000"/>
                </a:prstClr>
              </a:solidFill>
            </a:endParaRPr>
          </a:p>
        </p:txBody>
      </p:sp>
      <p:sp>
        <p:nvSpPr>
          <p:cNvPr id="7" name="Dia számának helye 6"/>
          <p:cNvSpPr>
            <a:spLocks noGrp="1"/>
          </p:cNvSpPr>
          <p:nvPr>
            <p:ph type="sldNum" sz="quarter" idx="12"/>
          </p:nvPr>
        </p:nvSpPr>
        <p:spPr/>
        <p:txBody>
          <a:bodyPr/>
          <a:lstStyle/>
          <a:p>
            <a:fld id="{774ECFDF-B4B8-4D79-9C23-DD008FAF0A0B}" type="slidenum">
              <a:rPr lang="hu-HU" smtClean="0">
                <a:solidFill>
                  <a:prstClr val="black">
                    <a:tint val="75000"/>
                  </a:prstClr>
                </a:solidFill>
              </a:rPr>
              <a:pPr/>
              <a:t>‹#›</a:t>
            </a:fld>
            <a:endParaRPr lang="hu-HU">
              <a:solidFill>
                <a:prstClr val="black">
                  <a:tint val="75000"/>
                </a:prstClr>
              </a:solidFill>
            </a:endParaRPr>
          </a:p>
        </p:txBody>
      </p:sp>
      <p:sp>
        <p:nvSpPr>
          <p:cNvPr id="9" name="Cím 1"/>
          <p:cNvSpPr>
            <a:spLocks noGrp="1"/>
          </p:cNvSpPr>
          <p:nvPr>
            <p:ph type="title"/>
          </p:nvPr>
        </p:nvSpPr>
        <p:spPr>
          <a:xfrm>
            <a:off x="447989" y="44624"/>
            <a:ext cx="4412043" cy="864096"/>
          </a:xfrm>
        </p:spPr>
        <p:txBody>
          <a:bodyPr/>
          <a:lstStyle/>
          <a:p>
            <a:r>
              <a:rPr lang="hu-HU"/>
              <a:t>Mintacím szerkesztése</a:t>
            </a:r>
          </a:p>
        </p:txBody>
      </p:sp>
    </p:spTree>
    <p:extLst>
      <p:ext uri="{BB962C8B-B14F-4D97-AF65-F5344CB8AC3E}">
        <p14:creationId xmlns:p14="http://schemas.microsoft.com/office/powerpoint/2010/main" val="1836586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a:t>Mintacím szerkesztése</a:t>
            </a:r>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Dátum helye 4"/>
          <p:cNvSpPr>
            <a:spLocks noGrp="1"/>
          </p:cNvSpPr>
          <p:nvPr>
            <p:ph type="dt" sz="half" idx="10"/>
          </p:nvPr>
        </p:nvSpPr>
        <p:spPr/>
        <p:txBody>
          <a:bodyPr/>
          <a:lstStyle/>
          <a:p>
            <a:fld id="{0DD05FFA-4383-4574-9830-A5FF25BE8406}" type="datetimeFigureOut">
              <a:rPr lang="hu-HU" smtClean="0">
                <a:solidFill>
                  <a:prstClr val="black">
                    <a:tint val="75000"/>
                  </a:prstClr>
                </a:solidFill>
              </a:rPr>
              <a:pPr/>
              <a:t>2017.12.11.</a:t>
            </a:fld>
            <a:endParaRPr lang="hu-HU">
              <a:solidFill>
                <a:prstClr val="black">
                  <a:tint val="75000"/>
                </a:prstClr>
              </a:solidFill>
            </a:endParaRPr>
          </a:p>
        </p:txBody>
      </p:sp>
      <p:sp>
        <p:nvSpPr>
          <p:cNvPr id="6" name="Élőláb helye 5"/>
          <p:cNvSpPr>
            <a:spLocks noGrp="1"/>
          </p:cNvSpPr>
          <p:nvPr>
            <p:ph type="ftr" sz="quarter" idx="11"/>
          </p:nvPr>
        </p:nvSpPr>
        <p:spPr/>
        <p:txBody>
          <a:bodyPr/>
          <a:lstStyle/>
          <a:p>
            <a:endParaRPr lang="hu-HU">
              <a:solidFill>
                <a:prstClr val="black">
                  <a:tint val="75000"/>
                </a:prstClr>
              </a:solidFill>
            </a:endParaRPr>
          </a:p>
        </p:txBody>
      </p:sp>
      <p:sp>
        <p:nvSpPr>
          <p:cNvPr id="7" name="Dia számának helye 6"/>
          <p:cNvSpPr>
            <a:spLocks noGrp="1"/>
          </p:cNvSpPr>
          <p:nvPr>
            <p:ph type="sldNum" sz="quarter" idx="12"/>
          </p:nvPr>
        </p:nvSpPr>
        <p:spPr/>
        <p:txBody>
          <a:bodyPr/>
          <a:lstStyle/>
          <a:p>
            <a:fld id="{774ECFDF-B4B8-4D79-9C23-DD008FAF0A0B}"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1628761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Custom Layout">
    <p:spTree>
      <p:nvGrpSpPr>
        <p:cNvPr id="1" name=""/>
        <p:cNvGrpSpPr/>
        <p:nvPr/>
      </p:nvGrpSpPr>
      <p:grpSpPr>
        <a:xfrm>
          <a:off x="0" y="0"/>
          <a:ext cx="0" cy="0"/>
          <a:chOff x="0" y="0"/>
          <a:chExt cx="0" cy="0"/>
        </a:xfrm>
      </p:grpSpPr>
      <p:sp>
        <p:nvSpPr>
          <p:cNvPr id="14" name="Title 8"/>
          <p:cNvSpPr>
            <a:spLocks noGrp="1"/>
          </p:cNvSpPr>
          <p:nvPr>
            <p:ph type="title" hasCustomPrompt="1"/>
          </p:nvPr>
        </p:nvSpPr>
        <p:spPr>
          <a:xfrm>
            <a:off x="4495800" y="2286000"/>
            <a:ext cx="4419600" cy="1143000"/>
          </a:xfrm>
        </p:spPr>
        <p:txBody>
          <a:bodyPr anchor="t">
            <a:noAutofit/>
          </a:bodyPr>
          <a:lstStyle>
            <a:lvl1pPr algn="l">
              <a:defRPr sz="4400" b="1" cap="all" baseline="0">
                <a:solidFill>
                  <a:schemeClr val="bg1"/>
                </a:solidFill>
                <a:latin typeface="Arial"/>
                <a:cs typeface="Arial"/>
              </a:defRPr>
            </a:lvl1pPr>
          </a:lstStyle>
          <a:p>
            <a:r>
              <a:rPr lang="hu-HU" dirty="0"/>
              <a:t>Prezentáció Címe</a:t>
            </a:r>
            <a:endParaRPr lang="en-US" dirty="0"/>
          </a:p>
        </p:txBody>
      </p:sp>
      <p:sp>
        <p:nvSpPr>
          <p:cNvPr id="17" name="Text Placeholder 15"/>
          <p:cNvSpPr>
            <a:spLocks noGrp="1"/>
          </p:cNvSpPr>
          <p:nvPr>
            <p:ph type="body" sz="quarter" idx="10" hasCustomPrompt="1"/>
          </p:nvPr>
        </p:nvSpPr>
        <p:spPr>
          <a:xfrm>
            <a:off x="4495800" y="3886200"/>
            <a:ext cx="4343400" cy="914400"/>
          </a:xfrm>
        </p:spPr>
        <p:txBody>
          <a:bodyPr wrap="square" anchor="t"/>
          <a:lstStyle>
            <a:lvl1pPr marL="514350" indent="-514350" algn="l">
              <a:spcAft>
                <a:spcPts val="600"/>
              </a:spcAft>
              <a:buFontTx/>
              <a:buNone/>
              <a:defRPr cap="all" baseline="0">
                <a:solidFill>
                  <a:srgbClr val="FFFFFF"/>
                </a:solidFill>
                <a:latin typeface="Arial"/>
                <a:cs typeface="Arial"/>
              </a:defRPr>
            </a:lvl1pPr>
            <a:lvl2pPr>
              <a:buNone/>
              <a:defRPr/>
            </a:lvl2pPr>
          </a:lstStyle>
          <a:p>
            <a:pPr lvl="0"/>
            <a:r>
              <a:rPr lang="hu-HU" dirty="0"/>
              <a:t>Click to edit Alcím</a:t>
            </a:r>
          </a:p>
          <a:p>
            <a:pPr lvl="0"/>
            <a:endParaRPr lang="hu-HU" dirty="0"/>
          </a:p>
        </p:txBody>
      </p:sp>
    </p:spTree>
    <p:extLst>
      <p:ext uri="{BB962C8B-B14F-4D97-AF65-F5344CB8AC3E}">
        <p14:creationId xmlns:p14="http://schemas.microsoft.com/office/powerpoint/2010/main" val="2926168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slideLayout" Target="../slideLayouts/slideLayout2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17" Type="http://schemas.openxmlformats.org/officeDocument/2006/relationships/image" Target="../media/image2.jpeg"/><Relationship Id="rId2" Type="http://schemas.openxmlformats.org/officeDocument/2006/relationships/slideLayout" Target="../slideLayouts/slideLayout11.xml"/><Relationship Id="rId16" Type="http://schemas.openxmlformats.org/officeDocument/2006/relationships/image" Target="../media/image1.jpg"/><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5" Type="http://schemas.openxmlformats.org/officeDocument/2006/relationships/theme" Target="../theme/theme2.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Cím helye 1"/>
          <p:cNvSpPr>
            <a:spLocks noGrp="1"/>
          </p:cNvSpPr>
          <p:nvPr>
            <p:ph type="title"/>
          </p:nvPr>
        </p:nvSpPr>
        <p:spPr>
          <a:xfrm>
            <a:off x="447989" y="44624"/>
            <a:ext cx="4412043" cy="864096"/>
          </a:xfrm>
          <a:prstGeom prst="rect">
            <a:avLst/>
          </a:prstGeom>
        </p:spPr>
        <p:txBody>
          <a:bodyPr vert="horz" lIns="91440" tIns="45720" rIns="91440" bIns="45720" rtlCol="0" anchor="ctr">
            <a:normAutofit/>
          </a:bodyPr>
          <a:lstStyle/>
          <a:p>
            <a:r>
              <a:rPr lang="hu-HU" dirty="0"/>
              <a:t>Mintacím szerkesztése</a:t>
            </a:r>
          </a:p>
        </p:txBody>
      </p:sp>
      <p:sp>
        <p:nvSpPr>
          <p:cNvPr id="3" name="Szöveg hely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u-HU" dirty="0"/>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p>
        </p:txBody>
      </p:sp>
      <p:sp>
        <p:nvSpPr>
          <p:cNvPr id="4" name="Dátum hely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0DD05FFA-4383-4574-9830-A5FF25BE8406}" type="datetimeFigureOut">
              <a:rPr lang="hu-HU" smtClean="0">
                <a:solidFill>
                  <a:prstClr val="black">
                    <a:tint val="75000"/>
                  </a:prstClr>
                </a:solidFill>
              </a:rPr>
              <a:pPr defTabSz="457200"/>
              <a:t>2017.12.11.</a:t>
            </a:fld>
            <a:endParaRPr lang="hu-HU">
              <a:solidFill>
                <a:prstClr val="black">
                  <a:tint val="75000"/>
                </a:prstClr>
              </a:solidFill>
            </a:endParaRPr>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hu-HU">
              <a:solidFill>
                <a:prstClr val="black">
                  <a:tint val="75000"/>
                </a:prstClr>
              </a:solidFill>
            </a:endParaRPr>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774ECFDF-B4B8-4D79-9C23-DD008FAF0A0B}" type="slidenum">
              <a:rPr lang="hu-HU" smtClean="0">
                <a:solidFill>
                  <a:prstClr val="black">
                    <a:tint val="75000"/>
                  </a:prstClr>
                </a:solidFill>
              </a:rPr>
              <a:pPr defTabSz="457200"/>
              <a:t>‹#›</a:t>
            </a:fld>
            <a:endParaRPr lang="hu-HU">
              <a:solidFill>
                <a:prstClr val="black">
                  <a:tint val="75000"/>
                </a:prstClr>
              </a:solidFill>
            </a:endParaRPr>
          </a:p>
        </p:txBody>
      </p:sp>
    </p:spTree>
    <p:extLst>
      <p:ext uri="{BB962C8B-B14F-4D97-AF65-F5344CB8AC3E}">
        <p14:creationId xmlns:p14="http://schemas.microsoft.com/office/powerpoint/2010/main" val="11764872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l" defTabSz="914400" rtl="0" eaLnBrk="1" latinLnBrk="0" hangingPunct="1">
        <a:spcBef>
          <a:spcPct val="0"/>
        </a:spcBef>
        <a:buNone/>
        <a:defRPr sz="2400" b="1" kern="1200" cap="all" baseline="0">
          <a:solidFill>
            <a:schemeClr val="bg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6">
            <a:lum/>
          </a:blip>
          <a:srcRect/>
          <a:stretch>
            <a:fillRect/>
          </a:stretch>
        </a:blipFill>
        <a:effectLst/>
      </p:bgPr>
    </p:bg>
    <p:spTree>
      <p:nvGrpSpPr>
        <p:cNvPr id="1" name=""/>
        <p:cNvGrpSpPr/>
        <p:nvPr/>
      </p:nvGrpSpPr>
      <p:grpSpPr>
        <a:xfrm>
          <a:off x="0" y="0"/>
          <a:ext cx="0" cy="0"/>
          <a:chOff x="0" y="0"/>
          <a:chExt cx="0" cy="0"/>
        </a:xfrm>
      </p:grpSpPr>
      <p:sp>
        <p:nvSpPr>
          <p:cNvPr id="2" name="Cím hely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u-HU"/>
              <a:t>Mintacím szerkesztése</a:t>
            </a:r>
          </a:p>
        </p:txBody>
      </p:sp>
      <p:sp>
        <p:nvSpPr>
          <p:cNvPr id="3" name="Szöveg hely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B1049448-F6D5-4A0E-BA3B-A979310BDC26}" type="datetimeFigureOut">
              <a:rPr lang="hu-HU" smtClean="0">
                <a:solidFill>
                  <a:prstClr val="black">
                    <a:tint val="75000"/>
                  </a:prstClr>
                </a:solidFill>
              </a:rPr>
              <a:pPr defTabSz="457200"/>
              <a:t>2017.12.11.</a:t>
            </a:fld>
            <a:endParaRPr lang="hu-HU">
              <a:solidFill>
                <a:prstClr val="black">
                  <a:tint val="75000"/>
                </a:prstClr>
              </a:solidFill>
            </a:endParaRPr>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hu-HU">
              <a:solidFill>
                <a:prstClr val="black">
                  <a:tint val="75000"/>
                </a:prstClr>
              </a:solidFill>
            </a:endParaRPr>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300E392F-423A-4B2F-819A-04E49CF4C524}" type="slidenum">
              <a:rPr lang="hu-HU" smtClean="0">
                <a:solidFill>
                  <a:prstClr val="black">
                    <a:tint val="75000"/>
                  </a:prstClr>
                </a:solidFill>
              </a:rPr>
              <a:pPr defTabSz="457200"/>
              <a:t>‹#›</a:t>
            </a:fld>
            <a:endParaRPr lang="hu-HU">
              <a:solidFill>
                <a:prstClr val="black">
                  <a:tint val="75000"/>
                </a:prstClr>
              </a:solidFill>
            </a:endParaRPr>
          </a:p>
        </p:txBody>
      </p:sp>
      <p:pic>
        <p:nvPicPr>
          <p:cNvPr id="7" name="Picture 8" descr="prezentacio_2020_beliv_bg_ME.jpg"/>
          <p:cNvPicPr>
            <a:picLocks noChangeAspect="1"/>
          </p:cNvPicPr>
          <p:nvPr userDrawn="1"/>
        </p:nvPicPr>
        <p:blipFill>
          <a:blip r:embed="rId17"/>
          <a:stretch>
            <a:fillRect/>
          </a:stretch>
        </p:blipFill>
        <p:spPr>
          <a:xfrm>
            <a:off x="715" y="0"/>
            <a:ext cx="9142569" cy="6857998"/>
          </a:xfrm>
          <a:prstGeom prst="rect">
            <a:avLst/>
          </a:prstGeom>
        </p:spPr>
      </p:pic>
    </p:spTree>
    <p:extLst>
      <p:ext uri="{BB962C8B-B14F-4D97-AF65-F5344CB8AC3E}">
        <p14:creationId xmlns:p14="http://schemas.microsoft.com/office/powerpoint/2010/main" val="71931322"/>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 id="2147483683" r:id="rId13"/>
    <p:sldLayoutId id="2147483684"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1.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8.xml"/><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a:xfrm>
            <a:off x="755576" y="1916832"/>
            <a:ext cx="7632848" cy="4608512"/>
          </a:xfrm>
        </p:spPr>
        <p:txBody>
          <a:bodyPr/>
          <a:lstStyle/>
          <a:p>
            <a:pPr algn="ctr"/>
            <a:r>
              <a:rPr lang="hu-HU" sz="3600" cap="none" dirty="0">
                <a:solidFill>
                  <a:schemeClr val="tx1"/>
                </a:solidFill>
              </a:rPr>
              <a:t>A helyi önkormányzat, mint elektronikus ügyintézést biztosító szerv 2018. január 1. napjától ellátandó feladatai</a:t>
            </a:r>
            <a:r>
              <a:rPr lang="hu-HU" sz="4000" cap="none" dirty="0">
                <a:solidFill>
                  <a:schemeClr val="tx1"/>
                </a:solidFill>
              </a:rPr>
              <a:t/>
            </a:r>
            <a:br>
              <a:rPr lang="hu-HU" sz="4000" cap="none" dirty="0">
                <a:solidFill>
                  <a:schemeClr val="tx1"/>
                </a:solidFill>
              </a:rPr>
            </a:br>
            <a:r>
              <a:rPr lang="hu-HU" sz="4000" cap="none" dirty="0">
                <a:solidFill>
                  <a:schemeClr val="tx1"/>
                </a:solidFill>
              </a:rPr>
              <a:t/>
            </a:r>
            <a:br>
              <a:rPr lang="hu-HU" sz="4000" cap="none" dirty="0">
                <a:solidFill>
                  <a:schemeClr val="tx1"/>
                </a:solidFill>
              </a:rPr>
            </a:br>
            <a:r>
              <a:rPr lang="hu-HU" sz="2400" b="0" i="1" cap="none" dirty="0" smtClean="0">
                <a:solidFill>
                  <a:schemeClr val="tx1"/>
                </a:solidFill>
              </a:rPr>
              <a:t>Dán Mihály</a:t>
            </a:r>
            <a:br>
              <a:rPr lang="hu-HU" sz="2400" b="0" i="1" cap="none" dirty="0" smtClean="0">
                <a:solidFill>
                  <a:schemeClr val="tx1"/>
                </a:solidFill>
              </a:rPr>
            </a:br>
            <a:r>
              <a:rPr lang="hu-HU" sz="2400" b="0" i="1" cap="none" dirty="0" smtClean="0">
                <a:solidFill>
                  <a:schemeClr val="tx1"/>
                </a:solidFill>
              </a:rPr>
              <a:t>e-közigazgatási referens</a:t>
            </a:r>
            <a:endParaRPr lang="hu-HU" sz="2400" b="0" i="1" cap="none" dirty="0">
              <a:solidFill>
                <a:schemeClr val="tx1"/>
              </a:solidFill>
            </a:endParaRPr>
          </a:p>
        </p:txBody>
      </p:sp>
      <p:sp>
        <p:nvSpPr>
          <p:cNvPr id="4" name="Szövegdoboz 3"/>
          <p:cNvSpPr txBox="1"/>
          <p:nvPr/>
        </p:nvSpPr>
        <p:spPr>
          <a:xfrm>
            <a:off x="633799" y="6156012"/>
            <a:ext cx="3322256" cy="369332"/>
          </a:xfrm>
          <a:prstGeom prst="rect">
            <a:avLst/>
          </a:prstGeom>
          <a:noFill/>
        </p:spPr>
        <p:txBody>
          <a:bodyPr wrap="none" rtlCol="0">
            <a:spAutoFit/>
          </a:bodyPr>
          <a:lstStyle/>
          <a:p>
            <a:pPr defTabSz="457200"/>
            <a:r>
              <a:rPr lang="hu-HU" i="1" dirty="0" smtClean="0"/>
              <a:t>Budapest, </a:t>
            </a:r>
            <a:r>
              <a:rPr lang="hu-HU" i="1" dirty="0"/>
              <a:t>2017. december </a:t>
            </a:r>
            <a:r>
              <a:rPr lang="hu-HU" i="1" dirty="0" smtClean="0"/>
              <a:t>11.</a:t>
            </a:r>
            <a:endParaRPr lang="hu-HU" i="1" dirty="0"/>
          </a:p>
        </p:txBody>
      </p:sp>
    </p:spTree>
    <p:extLst>
      <p:ext uri="{BB962C8B-B14F-4D97-AF65-F5344CB8AC3E}">
        <p14:creationId xmlns:p14="http://schemas.microsoft.com/office/powerpoint/2010/main" val="12039412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13194"/>
          <a:stretch/>
        </p:blipFill>
        <p:spPr bwMode="auto">
          <a:xfrm>
            <a:off x="4315151" y="2564904"/>
            <a:ext cx="4721345" cy="295232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1" name="Title 20"/>
          <p:cNvSpPr>
            <a:spLocks noGrp="1"/>
          </p:cNvSpPr>
          <p:nvPr>
            <p:ph type="title"/>
          </p:nvPr>
        </p:nvSpPr>
        <p:spPr>
          <a:xfrm>
            <a:off x="457200" y="274638"/>
            <a:ext cx="8229600" cy="634082"/>
          </a:xfrm>
        </p:spPr>
        <p:txBody>
          <a:bodyPr>
            <a:normAutofit/>
          </a:bodyPr>
          <a:lstStyle/>
          <a:p>
            <a:r>
              <a:rPr lang="hu-HU" sz="2400" b="1" dirty="0"/>
              <a:t>ASP ELÜGY szolgáltatások</a:t>
            </a:r>
            <a:endParaRPr lang="en-GB" sz="2400" b="1" dirty="0"/>
          </a:p>
        </p:txBody>
      </p:sp>
      <p:sp>
        <p:nvSpPr>
          <p:cNvPr id="5" name="Tartalom helye 2"/>
          <p:cNvSpPr txBox="1">
            <a:spLocks/>
          </p:cNvSpPr>
          <p:nvPr/>
        </p:nvSpPr>
        <p:spPr>
          <a:xfrm>
            <a:off x="251520" y="1196752"/>
            <a:ext cx="8496944" cy="5328592"/>
          </a:xfrm>
          <a:prstGeom prst="rect">
            <a:avLst/>
          </a:prstGeom>
          <a:noFill/>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
            </a:pPr>
            <a:r>
              <a:rPr lang="hu-HU" dirty="0">
                <a:solidFill>
                  <a:prstClr val="black"/>
                </a:solidFill>
              </a:rPr>
              <a:t>Az ASP ELÜGY portál egységes felületen keresztül, az E-ügyintézési tv-nek megfelelően lehetővé teszi a lakossági és vállalkozói e-ügyintézést</a:t>
            </a:r>
          </a:p>
          <a:p>
            <a:pPr lvl="1" algn="just">
              <a:buFont typeface="Wingdings" panose="05000000000000000000" pitchFamily="2" charset="2"/>
              <a:buChar char="§"/>
            </a:pPr>
            <a:r>
              <a:rPr lang="hu-HU" i="1" dirty="0">
                <a:solidFill>
                  <a:prstClr val="black"/>
                </a:solidFill>
              </a:rPr>
              <a:t>Ügyindítás (</a:t>
            </a:r>
            <a:r>
              <a:rPr lang="hu-HU" i="1" dirty="0" err="1">
                <a:solidFill>
                  <a:prstClr val="black"/>
                </a:solidFill>
              </a:rPr>
              <a:t>iFORM</a:t>
            </a:r>
            <a:r>
              <a:rPr lang="hu-HU" i="1" dirty="0">
                <a:solidFill>
                  <a:prstClr val="black"/>
                </a:solidFill>
              </a:rPr>
              <a:t> űrlap)</a:t>
            </a:r>
          </a:p>
          <a:p>
            <a:pPr lvl="1" algn="just">
              <a:buFont typeface="Wingdings" panose="05000000000000000000" pitchFamily="2" charset="2"/>
              <a:buChar char="§"/>
            </a:pPr>
            <a:r>
              <a:rPr lang="hu-HU" i="1" dirty="0">
                <a:solidFill>
                  <a:prstClr val="black"/>
                </a:solidFill>
              </a:rPr>
              <a:t>Ügykövetés</a:t>
            </a:r>
          </a:p>
          <a:p>
            <a:pPr lvl="1" algn="just">
              <a:buFont typeface="Wingdings" panose="05000000000000000000" pitchFamily="2" charset="2"/>
              <a:buChar char="§"/>
            </a:pPr>
            <a:r>
              <a:rPr lang="hu-HU" i="1" dirty="0">
                <a:solidFill>
                  <a:prstClr val="black"/>
                </a:solidFill>
              </a:rPr>
              <a:t>Adóegyenleg lekérdezés</a:t>
            </a:r>
          </a:p>
          <a:p>
            <a:pPr lvl="1" algn="just">
              <a:buFont typeface="Wingdings" panose="05000000000000000000" pitchFamily="2" charset="2"/>
              <a:buChar char="§"/>
            </a:pPr>
            <a:r>
              <a:rPr lang="hu-HU" i="1" dirty="0">
                <a:solidFill>
                  <a:prstClr val="black"/>
                </a:solidFill>
              </a:rPr>
              <a:t>A későbbiekben elektronikus fizetés (EFER)</a:t>
            </a:r>
          </a:p>
          <a:p>
            <a:pPr lvl="1" algn="just">
              <a:buFont typeface="Wingdings" panose="05000000000000000000" pitchFamily="2" charset="2"/>
              <a:buChar char="§"/>
            </a:pPr>
            <a:r>
              <a:rPr lang="hu-HU" i="1" dirty="0">
                <a:solidFill>
                  <a:prstClr val="black"/>
                </a:solidFill>
              </a:rPr>
              <a:t>A szükséges SZEÜSZ/KEÜSZ integráció</a:t>
            </a:r>
          </a:p>
          <a:p>
            <a:pPr>
              <a:buFont typeface="Wingdings" panose="05000000000000000000" pitchFamily="2" charset="2"/>
              <a:buChar char="§"/>
            </a:pPr>
            <a:endParaRPr lang="hu-HU" dirty="0" smtClean="0">
              <a:solidFill>
                <a:prstClr val="black"/>
              </a:solidFill>
            </a:endParaRPr>
          </a:p>
          <a:p>
            <a:pPr>
              <a:buFont typeface="Wingdings" panose="05000000000000000000" pitchFamily="2" charset="2"/>
              <a:buChar char="§"/>
            </a:pPr>
            <a:r>
              <a:rPr lang="hu-HU" dirty="0" smtClean="0">
                <a:solidFill>
                  <a:prstClr val="black"/>
                </a:solidFill>
              </a:rPr>
              <a:t>ASP </a:t>
            </a:r>
            <a:r>
              <a:rPr lang="hu-HU" dirty="0">
                <a:solidFill>
                  <a:prstClr val="black"/>
                </a:solidFill>
              </a:rPr>
              <a:t>Iratkezelő </a:t>
            </a:r>
          </a:p>
          <a:p>
            <a:pPr>
              <a:buFont typeface="Wingdings" panose="05000000000000000000" pitchFamily="2" charset="2"/>
              <a:buChar char="§"/>
            </a:pPr>
            <a:r>
              <a:rPr lang="hu-HU" dirty="0">
                <a:solidFill>
                  <a:prstClr val="black"/>
                </a:solidFill>
              </a:rPr>
              <a:t>+ szakrendszeri támogatás</a:t>
            </a:r>
          </a:p>
          <a:p>
            <a:pPr marL="0" indent="0">
              <a:buFont typeface="Arial" panose="020B0604020202020204" pitchFamily="34" charset="0"/>
              <a:buNone/>
            </a:pPr>
            <a:endParaRPr lang="hu-HU" dirty="0">
              <a:solidFill>
                <a:prstClr val="black"/>
              </a:solidFill>
            </a:endParaRPr>
          </a:p>
        </p:txBody>
      </p:sp>
      <p:cxnSp>
        <p:nvCxnSpPr>
          <p:cNvPr id="7" name="Egyenes összekötő 6"/>
          <p:cNvCxnSpPr/>
          <p:nvPr/>
        </p:nvCxnSpPr>
        <p:spPr>
          <a:xfrm>
            <a:off x="0" y="908720"/>
            <a:ext cx="9144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99250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 name="Title 20"/>
          <p:cNvSpPr>
            <a:spLocks noGrp="1"/>
          </p:cNvSpPr>
          <p:nvPr>
            <p:ph type="title"/>
          </p:nvPr>
        </p:nvSpPr>
        <p:spPr>
          <a:xfrm>
            <a:off x="457200" y="274638"/>
            <a:ext cx="8229600" cy="634082"/>
          </a:xfrm>
        </p:spPr>
        <p:txBody>
          <a:bodyPr>
            <a:normAutofit/>
          </a:bodyPr>
          <a:lstStyle/>
          <a:p>
            <a:r>
              <a:rPr lang="hu-HU" sz="2400" b="1" dirty="0"/>
              <a:t>ASP csatlakozási pályázat keretében elvégzendő tevékenység</a:t>
            </a:r>
            <a:endParaRPr lang="en-GB" sz="2400" b="1" dirty="0"/>
          </a:p>
        </p:txBody>
      </p:sp>
      <p:sp>
        <p:nvSpPr>
          <p:cNvPr id="7" name="Tartalom helye 2"/>
          <p:cNvSpPr txBox="1">
            <a:spLocks/>
          </p:cNvSpPr>
          <p:nvPr/>
        </p:nvSpPr>
        <p:spPr>
          <a:xfrm>
            <a:off x="457200" y="1124744"/>
            <a:ext cx="8229600" cy="525658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hu-HU" dirty="0"/>
              <a:t>Az önkormányzatok elektronikus ügyintézéséhez kapcsolódó feltételek kialakítása a csatlakozási pályázat keretében:</a:t>
            </a:r>
          </a:p>
          <a:p>
            <a:pPr lvl="1">
              <a:spcAft>
                <a:spcPts val="600"/>
              </a:spcAft>
              <a:buFont typeface="Wingdings" panose="05000000000000000000" pitchFamily="2" charset="2"/>
              <a:buChar char="§"/>
            </a:pPr>
            <a:r>
              <a:rPr lang="hu-HU" sz="2600" dirty="0"/>
              <a:t>Az elektronikus ügyintézési folyamat </a:t>
            </a:r>
            <a:r>
              <a:rPr lang="hu-HU" sz="2600" dirty="0" smtClean="0"/>
              <a:t>kialakítása</a:t>
            </a:r>
            <a:endParaRPr lang="hu-HU" sz="2600" dirty="0"/>
          </a:p>
          <a:p>
            <a:pPr lvl="1">
              <a:spcAft>
                <a:spcPts val="600"/>
              </a:spcAft>
              <a:buFont typeface="Wingdings" panose="05000000000000000000" pitchFamily="2" charset="2"/>
              <a:buChar char="§"/>
            </a:pPr>
            <a:r>
              <a:rPr lang="hu-HU" sz="2600" dirty="0"/>
              <a:t>Az elektronikus ügyintézéshez kapcsolódó belső szabályzások megalkotása, önkormányzati rendeletek felülvizsgálata</a:t>
            </a:r>
            <a:endParaRPr lang="hu-HU" sz="2600" strike="sngStrike" dirty="0">
              <a:solidFill>
                <a:srgbClr val="FF0000"/>
              </a:solidFill>
            </a:endParaRPr>
          </a:p>
          <a:p>
            <a:pPr lvl="1">
              <a:spcAft>
                <a:spcPts val="600"/>
              </a:spcAft>
              <a:buFont typeface="Wingdings" panose="05000000000000000000" pitchFamily="2" charset="2"/>
              <a:buChar char="§"/>
            </a:pPr>
            <a:r>
              <a:rPr lang="hu-HU" sz="2600" dirty="0"/>
              <a:t>A folyamatban résztvevő ügyintézők </a:t>
            </a:r>
            <a:r>
              <a:rPr lang="hu-HU" sz="2600" dirty="0" smtClean="0"/>
              <a:t>felkészítése</a:t>
            </a:r>
          </a:p>
          <a:p>
            <a:pPr lvl="1">
              <a:spcAft>
                <a:spcPts val="600"/>
              </a:spcAft>
              <a:buFont typeface="Wingdings" panose="05000000000000000000" pitchFamily="2" charset="2"/>
              <a:buChar char="§"/>
            </a:pPr>
            <a:r>
              <a:rPr lang="hu-HU" sz="2600" dirty="0" smtClean="0"/>
              <a:t>Az e-ügyintézési szolgáltatások kommunikációja az ügyfelek irányába a helyben szokásos módon</a:t>
            </a:r>
            <a:endParaRPr lang="hu-HU" sz="2600" dirty="0"/>
          </a:p>
        </p:txBody>
      </p:sp>
      <p:cxnSp>
        <p:nvCxnSpPr>
          <p:cNvPr id="6" name="Egyenes összekötő 5"/>
          <p:cNvCxnSpPr/>
          <p:nvPr/>
        </p:nvCxnSpPr>
        <p:spPr>
          <a:xfrm>
            <a:off x="0" y="908720"/>
            <a:ext cx="9144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74214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384"/>
            <a:ext cx="8229600" cy="1143000"/>
          </a:xfrm>
        </p:spPr>
        <p:txBody>
          <a:bodyPr>
            <a:normAutofit/>
          </a:bodyPr>
          <a:lstStyle/>
          <a:p>
            <a:r>
              <a:rPr lang="hu-HU" sz="2400" b="1" dirty="0"/>
              <a:t>2019-ben ASP csatlakozó önkormányzatok</a:t>
            </a:r>
          </a:p>
        </p:txBody>
      </p:sp>
      <p:sp>
        <p:nvSpPr>
          <p:cNvPr id="3" name="Tartalom helye 2"/>
          <p:cNvSpPr>
            <a:spLocks noGrp="1"/>
          </p:cNvSpPr>
          <p:nvPr>
            <p:ph idx="1"/>
          </p:nvPr>
        </p:nvSpPr>
        <p:spPr>
          <a:xfrm>
            <a:off x="457200" y="1196752"/>
            <a:ext cx="8229600" cy="5256584"/>
          </a:xfrm>
        </p:spPr>
        <p:txBody>
          <a:bodyPr>
            <a:normAutofit/>
          </a:bodyPr>
          <a:lstStyle/>
          <a:p>
            <a:pPr>
              <a:buFont typeface="Wingdings" panose="05000000000000000000" pitchFamily="2" charset="2"/>
              <a:buChar char="§"/>
            </a:pPr>
            <a:r>
              <a:rPr lang="hu-HU" dirty="0"/>
              <a:t>A 2019-ben </a:t>
            </a:r>
            <a:r>
              <a:rPr lang="hu-HU" b="1" dirty="0"/>
              <a:t>rendszercsatlakozó</a:t>
            </a:r>
            <a:r>
              <a:rPr lang="hu-HU" dirty="0"/>
              <a:t> önkormányzatok a csatlakozási pályázat keretében elvégzendő feladat vonatkozásában az előbbiek szerint járnak el a jövő évben.</a:t>
            </a:r>
          </a:p>
          <a:p>
            <a:pPr>
              <a:buFont typeface="Wingdings" panose="05000000000000000000" pitchFamily="2" charset="2"/>
              <a:buChar char="§"/>
            </a:pPr>
            <a:r>
              <a:rPr lang="hu-HU" dirty="0"/>
              <a:t>Az egy éves átmeneti időszak vonatkozásában az E-ügyintézési </a:t>
            </a:r>
            <a:r>
              <a:rPr lang="hu-HU" dirty="0" err="1"/>
              <a:t>tv.-nek</a:t>
            </a:r>
            <a:r>
              <a:rPr lang="hu-HU" dirty="0"/>
              <a:t> való megfelelésük a 2017. szeptember 29-én EBR 42-n megküldött útmutató szerint megvalósítható.</a:t>
            </a:r>
          </a:p>
          <a:p>
            <a:pPr>
              <a:buFont typeface="Wingdings" panose="05000000000000000000" pitchFamily="2" charset="2"/>
              <a:buChar char="§"/>
            </a:pPr>
            <a:r>
              <a:rPr lang="hu-HU" dirty="0"/>
              <a:t>Az </a:t>
            </a:r>
            <a:r>
              <a:rPr lang="hu-HU" b="1" dirty="0"/>
              <a:t>interfészes csatlakozók </a:t>
            </a:r>
            <a:r>
              <a:rPr lang="hu-HU" dirty="0"/>
              <a:t>úgy járnak el, mint bármely más e-ügyintézésre kötelezett szerv .</a:t>
            </a:r>
          </a:p>
        </p:txBody>
      </p:sp>
      <p:cxnSp>
        <p:nvCxnSpPr>
          <p:cNvPr id="4" name="Egyenes összekötő 3"/>
          <p:cNvCxnSpPr/>
          <p:nvPr/>
        </p:nvCxnSpPr>
        <p:spPr>
          <a:xfrm>
            <a:off x="0" y="908720"/>
            <a:ext cx="9144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29675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384"/>
            <a:ext cx="8229600" cy="1143000"/>
          </a:xfrm>
        </p:spPr>
        <p:txBody>
          <a:bodyPr>
            <a:normAutofit/>
          </a:bodyPr>
          <a:lstStyle/>
          <a:p>
            <a:r>
              <a:rPr lang="hu-HU" sz="2400" b="1" dirty="0"/>
              <a:t>2019-ben ASP csatlakozó önkormányzatok</a:t>
            </a:r>
          </a:p>
        </p:txBody>
      </p:sp>
      <p:cxnSp>
        <p:nvCxnSpPr>
          <p:cNvPr id="4" name="Egyenes összekötő 3"/>
          <p:cNvCxnSpPr/>
          <p:nvPr/>
        </p:nvCxnSpPr>
        <p:spPr>
          <a:xfrm>
            <a:off x="0" y="908720"/>
            <a:ext cx="9144000"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6" name="Tartalom helye 5"/>
          <p:cNvGraphicFramePr>
            <a:graphicFrameLocks noGrp="1"/>
          </p:cNvGraphicFramePr>
          <p:nvPr>
            <p:ph idx="1"/>
            <p:extLst>
              <p:ext uri="{D42A27DB-BD31-4B8C-83A1-F6EECF244321}">
                <p14:modId xmlns:p14="http://schemas.microsoft.com/office/powerpoint/2010/main" val="1561050472"/>
              </p:ext>
            </p:extLst>
          </p:nvPr>
        </p:nvGraphicFramePr>
        <p:xfrm>
          <a:off x="457200" y="1196752"/>
          <a:ext cx="8363271" cy="4774705"/>
        </p:xfrm>
        <a:graphic>
          <a:graphicData uri="http://schemas.openxmlformats.org/drawingml/2006/table">
            <a:tbl>
              <a:tblPr firstRow="1" bandRow="1">
                <a:tableStyleId>{5C22544A-7EE6-4342-B048-85BDC9FD1C3A}</a:tableStyleId>
              </a:tblPr>
              <a:tblGrid>
                <a:gridCol w="2644906">
                  <a:extLst>
                    <a:ext uri="{9D8B030D-6E8A-4147-A177-3AD203B41FA5}">
                      <a16:colId xmlns="" xmlns:a16="http://schemas.microsoft.com/office/drawing/2014/main" val="20000"/>
                    </a:ext>
                  </a:extLst>
                </a:gridCol>
                <a:gridCol w="3146637">
                  <a:extLst>
                    <a:ext uri="{9D8B030D-6E8A-4147-A177-3AD203B41FA5}">
                      <a16:colId xmlns="" xmlns:a16="http://schemas.microsoft.com/office/drawing/2014/main" val="20001"/>
                    </a:ext>
                  </a:extLst>
                </a:gridCol>
                <a:gridCol w="2571728">
                  <a:extLst>
                    <a:ext uri="{9D8B030D-6E8A-4147-A177-3AD203B41FA5}">
                      <a16:colId xmlns="" xmlns:a16="http://schemas.microsoft.com/office/drawing/2014/main" val="20002"/>
                    </a:ext>
                  </a:extLst>
                </a:gridCol>
              </a:tblGrid>
              <a:tr h="576064">
                <a:tc gridSpan="2">
                  <a:txBody>
                    <a:bodyPr/>
                    <a:lstStyle/>
                    <a:p>
                      <a:pPr algn="ctr"/>
                      <a:r>
                        <a:rPr lang="hu-HU" dirty="0"/>
                        <a:t>Rendszercsatlakozó</a:t>
                      </a:r>
                    </a:p>
                  </a:txBody>
                  <a:tcPr anchor="ctr"/>
                </a:tc>
                <a:tc hMerge="1">
                  <a:txBody>
                    <a:bodyPr/>
                    <a:lstStyle/>
                    <a:p>
                      <a:endParaRPr lang="hu-HU" dirty="0"/>
                    </a:p>
                  </a:txBody>
                  <a:tcPr/>
                </a:tc>
                <a:tc>
                  <a:txBody>
                    <a:bodyPr/>
                    <a:lstStyle/>
                    <a:p>
                      <a:pPr algn="ctr"/>
                      <a:r>
                        <a:rPr lang="hu-HU" dirty="0"/>
                        <a:t>Interfészes csatlakozó</a:t>
                      </a:r>
                    </a:p>
                  </a:txBody>
                  <a:tcPr anchor="ctr"/>
                </a:tc>
                <a:extLst>
                  <a:ext uri="{0D108BD9-81ED-4DB2-BD59-A6C34878D82A}">
                    <a16:rowId xmlns="" xmlns:a16="http://schemas.microsoft.com/office/drawing/2014/main" val="10000"/>
                  </a:ext>
                </a:extLst>
              </a:tr>
              <a:tr h="703470">
                <a:tc>
                  <a:txBody>
                    <a:bodyPr/>
                    <a:lstStyle/>
                    <a:p>
                      <a:pPr algn="ctr"/>
                      <a:r>
                        <a:rPr lang="hu-HU" dirty="0">
                          <a:latin typeface="Calibri Light" panose="020F0302020204030204" pitchFamily="34" charset="0"/>
                        </a:rPr>
                        <a:t>nincs elektronikus ügyintézési rendszere</a:t>
                      </a:r>
                    </a:p>
                  </a:txBody>
                  <a:tcPr anchor="ctr"/>
                </a:tc>
                <a:tc>
                  <a:txBody>
                    <a:bodyPr/>
                    <a:lstStyle/>
                    <a:p>
                      <a:pPr algn="ctr"/>
                      <a:r>
                        <a:rPr lang="hu-HU" dirty="0">
                          <a:latin typeface="Calibri Light" panose="020F0302020204030204" pitchFamily="34" charset="0"/>
                        </a:rPr>
                        <a:t>van elektronikus ügyintézési rendszere</a:t>
                      </a:r>
                    </a:p>
                  </a:txBody>
                  <a:tcPr anchor="ct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hu-HU" dirty="0">
                        <a:latin typeface="Calibri Light" panose="020F03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hu-HU" dirty="0">
                        <a:latin typeface="Calibri Light" panose="020F03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hu-HU" dirty="0">
                          <a:latin typeface="Calibri Light" panose="020F0302020204030204" pitchFamily="34" charset="0"/>
                        </a:rPr>
                        <a:t>Önállóan kell teljesíteniük a kötelezettségeket</a:t>
                      </a:r>
                    </a:p>
                    <a:p>
                      <a:pPr marL="0" marR="0" indent="0" algn="l" defTabSz="914400" rtl="0" eaLnBrk="1" fontAlgn="auto" latinLnBrk="0" hangingPunct="1">
                        <a:lnSpc>
                          <a:spcPct val="100000"/>
                        </a:lnSpc>
                        <a:spcBef>
                          <a:spcPts val="0"/>
                        </a:spcBef>
                        <a:spcAft>
                          <a:spcPts val="0"/>
                        </a:spcAft>
                        <a:buClrTx/>
                        <a:buSzTx/>
                        <a:buFontTx/>
                        <a:buNone/>
                        <a:tabLst/>
                        <a:defRPr/>
                      </a:pPr>
                      <a:endParaRPr lang="hu-HU" dirty="0">
                        <a:latin typeface="Calibri Light" panose="020F03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hu-HU" dirty="0">
                          <a:latin typeface="Calibri Light" panose="020F0302020204030204" pitchFamily="34" charset="0"/>
                        </a:rPr>
                        <a:t>ajánlott egyeztetni a többi önkormányzattal (jó gyakorlatok, ügystruktúra, ügyleírások)</a:t>
                      </a:r>
                    </a:p>
                    <a:p>
                      <a:pPr marL="0" marR="0" indent="0" algn="l" defTabSz="914400" rtl="0" eaLnBrk="1" fontAlgn="auto" latinLnBrk="0" hangingPunct="1">
                        <a:lnSpc>
                          <a:spcPct val="100000"/>
                        </a:lnSpc>
                        <a:spcBef>
                          <a:spcPts val="0"/>
                        </a:spcBef>
                        <a:spcAft>
                          <a:spcPts val="0"/>
                        </a:spcAft>
                        <a:buClrTx/>
                        <a:buSzTx/>
                        <a:buFontTx/>
                        <a:buNone/>
                        <a:tabLst/>
                        <a:defRPr/>
                      </a:pPr>
                      <a:endParaRPr lang="hu-HU" dirty="0">
                        <a:latin typeface="Calibri Light" panose="020F03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hu-HU" dirty="0">
                          <a:latin typeface="Calibri Light" panose="020F0302020204030204" pitchFamily="34" charset="0"/>
                        </a:rPr>
                        <a:t>e-Papír központilag meghatározott</a:t>
                      </a:r>
                      <a:r>
                        <a:rPr lang="hu-HU" baseline="0" dirty="0">
                          <a:latin typeface="Calibri Light" panose="020F0302020204030204" pitchFamily="34" charset="0"/>
                        </a:rPr>
                        <a:t> sablon szerint</a:t>
                      </a:r>
                      <a:endParaRPr lang="hu-HU" dirty="0">
                        <a:latin typeface="Calibri Light" panose="020F0302020204030204" pitchFamily="34" charset="0"/>
                      </a:endParaRPr>
                    </a:p>
                  </a:txBody>
                  <a:tcPr>
                    <a:solidFill>
                      <a:schemeClr val="accent1">
                        <a:lumMod val="20000"/>
                        <a:lumOff val="80000"/>
                      </a:schemeClr>
                    </a:solidFill>
                  </a:tcPr>
                </a:tc>
                <a:extLst>
                  <a:ext uri="{0D108BD9-81ED-4DB2-BD59-A6C34878D82A}">
                    <a16:rowId xmlns="" xmlns:a16="http://schemas.microsoft.com/office/drawing/2014/main" val="10001"/>
                  </a:ext>
                </a:extLst>
              </a:tr>
              <a:tr h="3495171">
                <a:tc>
                  <a:txBody>
                    <a:bodyPr/>
                    <a:lstStyle/>
                    <a:p>
                      <a:pPr marL="285750" indent="-285750">
                        <a:buFont typeface="Wingdings" panose="05000000000000000000" pitchFamily="2" charset="2"/>
                        <a:buChar char="§"/>
                      </a:pPr>
                      <a:r>
                        <a:rPr lang="hu-HU" dirty="0">
                          <a:latin typeface="Calibri Light" panose="020F0302020204030204" pitchFamily="34" charset="0"/>
                        </a:rPr>
                        <a:t>biztonságos kézbesítési szolgáltatás (BKSZ) – hivatali kapu/tárhely</a:t>
                      </a:r>
                    </a:p>
                    <a:p>
                      <a:pPr marL="285750" indent="-285750">
                        <a:buFont typeface="Wingdings" panose="05000000000000000000" pitchFamily="2" charset="2"/>
                        <a:buChar char="§"/>
                      </a:pPr>
                      <a:r>
                        <a:rPr lang="hu-HU" dirty="0">
                          <a:latin typeface="Calibri Light" panose="020F0302020204030204" pitchFamily="34" charset="0"/>
                        </a:rPr>
                        <a:t>e-Papír (központilag</a:t>
                      </a:r>
                      <a:r>
                        <a:rPr lang="hu-HU" baseline="0" dirty="0">
                          <a:latin typeface="Calibri Light" panose="020F0302020204030204" pitchFamily="34" charset="0"/>
                        </a:rPr>
                        <a:t> meghatározott sablon</a:t>
                      </a:r>
                      <a:r>
                        <a:rPr lang="hu-HU" dirty="0">
                          <a:latin typeface="Calibri Light" panose="020F0302020204030204" pitchFamily="34" charset="0"/>
                        </a:rPr>
                        <a:t>)</a:t>
                      </a:r>
                    </a:p>
                    <a:p>
                      <a:pPr marL="285750" indent="-285750">
                        <a:buFont typeface="Wingdings" panose="05000000000000000000" pitchFamily="2" charset="2"/>
                        <a:buChar char="§"/>
                      </a:pPr>
                      <a:r>
                        <a:rPr lang="hu-HU" dirty="0">
                          <a:latin typeface="Calibri Light" panose="020F0302020204030204" pitchFamily="34" charset="0"/>
                        </a:rPr>
                        <a:t>rendelkezési nyilvántartás (RNY)</a:t>
                      </a:r>
                    </a:p>
                    <a:p>
                      <a:pPr marL="285750" indent="-285750">
                        <a:buFont typeface="Wingdings" panose="05000000000000000000" pitchFamily="2" charset="2"/>
                        <a:buChar char="§"/>
                      </a:pPr>
                      <a:r>
                        <a:rPr lang="hu-HU" dirty="0">
                          <a:latin typeface="Calibri Light" panose="020F0302020204030204" pitchFamily="34" charset="0"/>
                        </a:rPr>
                        <a:t>e-aláírás, e-bélyegző</a:t>
                      </a:r>
                    </a:p>
                    <a:p>
                      <a:pPr marL="285750" indent="-285750">
                        <a:buFont typeface="Wingdings" panose="05000000000000000000" pitchFamily="2" charset="2"/>
                        <a:buChar char="§"/>
                      </a:pPr>
                      <a:r>
                        <a:rPr lang="hu-HU" dirty="0">
                          <a:latin typeface="Calibri Light" panose="020F0302020204030204" pitchFamily="34" charset="0"/>
                        </a:rPr>
                        <a:t>aláírás ellenőrzés</a:t>
                      </a:r>
                    </a:p>
                    <a:p>
                      <a:pPr marL="285750" indent="-285750">
                        <a:buFont typeface="Wingdings" panose="05000000000000000000" pitchFamily="2" charset="2"/>
                        <a:buChar char="§"/>
                      </a:pPr>
                      <a:r>
                        <a:rPr lang="hu-HU" dirty="0">
                          <a:latin typeface="Calibri Light" panose="020F0302020204030204" pitchFamily="34" charset="0"/>
                        </a:rPr>
                        <a:t>bankszámlaszám</a:t>
                      </a:r>
                    </a:p>
                    <a:p>
                      <a:endParaRPr lang="hu-HU" dirty="0"/>
                    </a:p>
                  </a:txBody>
                  <a:tcPr/>
                </a:tc>
                <a:tc>
                  <a:txBody>
                    <a:bodyPr/>
                    <a:lstStyle/>
                    <a:p>
                      <a:pPr marL="285750" indent="-285750">
                        <a:buFont typeface="Wingdings" panose="05000000000000000000" pitchFamily="2" charset="2"/>
                        <a:buChar char="§"/>
                      </a:pPr>
                      <a:r>
                        <a:rPr lang="hu-HU" dirty="0">
                          <a:latin typeface="Calibri Light" panose="020F0302020204030204" pitchFamily="34" charset="0"/>
                        </a:rPr>
                        <a:t>BKSZ – gépi vagy böngészős hivatali kapu/tárhely</a:t>
                      </a:r>
                    </a:p>
                    <a:p>
                      <a:pPr marL="285750" indent="-285750">
                        <a:buFont typeface="Wingdings" panose="05000000000000000000" pitchFamily="2" charset="2"/>
                        <a:buChar char="§"/>
                      </a:pPr>
                      <a:r>
                        <a:rPr lang="hu-HU" dirty="0">
                          <a:latin typeface="Calibri Light" panose="020F0302020204030204" pitchFamily="34" charset="0"/>
                        </a:rPr>
                        <a:t>e-Papír (központilag</a:t>
                      </a:r>
                      <a:r>
                        <a:rPr lang="hu-HU" baseline="0" dirty="0">
                          <a:latin typeface="Calibri Light" panose="020F0302020204030204" pitchFamily="34" charset="0"/>
                        </a:rPr>
                        <a:t> meghatározott sablon</a:t>
                      </a:r>
                      <a:r>
                        <a:rPr lang="hu-HU" dirty="0">
                          <a:latin typeface="Calibri Light" panose="020F0302020204030204" pitchFamily="34" charset="0"/>
                        </a:rPr>
                        <a:t>)</a:t>
                      </a:r>
                    </a:p>
                    <a:p>
                      <a:pPr marL="285750" indent="-285750">
                        <a:buFont typeface="Wingdings" panose="05000000000000000000" pitchFamily="2" charset="2"/>
                        <a:buChar char="§"/>
                      </a:pPr>
                      <a:r>
                        <a:rPr lang="hu-HU" dirty="0">
                          <a:latin typeface="Calibri Light" panose="020F0302020204030204" pitchFamily="34" charset="0"/>
                        </a:rPr>
                        <a:t>Űrlapkitöltő (ÁNYK, </a:t>
                      </a:r>
                      <a:r>
                        <a:rPr lang="hu-HU" dirty="0" err="1">
                          <a:latin typeface="Calibri Light" panose="020F0302020204030204" pitchFamily="34" charset="0"/>
                        </a:rPr>
                        <a:t>iFORM</a:t>
                      </a:r>
                      <a:r>
                        <a:rPr lang="hu-HU" dirty="0">
                          <a:latin typeface="Calibri Light" panose="020F0302020204030204" pitchFamily="34" charset="0"/>
                        </a:rPr>
                        <a:t>)</a:t>
                      </a:r>
                    </a:p>
                    <a:p>
                      <a:pPr marL="285750" indent="-285750">
                        <a:buFont typeface="Wingdings" panose="05000000000000000000" pitchFamily="2" charset="2"/>
                        <a:buChar char="§"/>
                      </a:pPr>
                      <a:r>
                        <a:rPr lang="hu-HU" dirty="0" smtClean="0">
                          <a:latin typeface="Calibri Light" panose="020F0302020204030204" pitchFamily="34" charset="0"/>
                        </a:rPr>
                        <a:t>KAÜ </a:t>
                      </a:r>
                      <a:r>
                        <a:rPr lang="hu-HU" dirty="0">
                          <a:latin typeface="Calibri Light" panose="020F0302020204030204" pitchFamily="34" charset="0"/>
                        </a:rPr>
                        <a:t>(saját szakrendszerhez</a:t>
                      </a:r>
                      <a:r>
                        <a:rPr lang="hu-HU" dirty="0" smtClean="0">
                          <a:latin typeface="Calibri Light" panose="020F0302020204030204" pitchFamily="34" charset="0"/>
                        </a:rPr>
                        <a:t>)</a:t>
                      </a:r>
                    </a:p>
                    <a:p>
                      <a:pPr marL="285750" indent="-285750">
                        <a:buFont typeface="Wingdings" panose="05000000000000000000" pitchFamily="2" charset="2"/>
                        <a:buChar char="§"/>
                      </a:pPr>
                      <a:r>
                        <a:rPr lang="hu-HU" dirty="0" smtClean="0">
                          <a:latin typeface="Calibri Light" panose="020F0302020204030204" pitchFamily="34" charset="0"/>
                        </a:rPr>
                        <a:t>ÖNY</a:t>
                      </a:r>
                      <a:r>
                        <a:rPr lang="hu-HU" baseline="0" dirty="0" smtClean="0">
                          <a:latin typeface="Calibri Light" panose="020F0302020204030204" pitchFamily="34" charset="0"/>
                        </a:rPr>
                        <a:t> (saját szakrendszerhez)</a:t>
                      </a:r>
                      <a:endParaRPr lang="hu-HU" dirty="0">
                        <a:latin typeface="Calibri Light" panose="020F0302020204030204" pitchFamily="34" charset="0"/>
                      </a:endParaRPr>
                    </a:p>
                    <a:p>
                      <a:pPr marL="285750" indent="-285750">
                        <a:buFont typeface="Wingdings" panose="05000000000000000000" pitchFamily="2" charset="2"/>
                        <a:buChar char="§"/>
                      </a:pPr>
                      <a:r>
                        <a:rPr lang="hu-HU" dirty="0">
                          <a:latin typeface="Calibri Light" panose="020F0302020204030204" pitchFamily="34" charset="0"/>
                        </a:rPr>
                        <a:t>SZÜF</a:t>
                      </a:r>
                    </a:p>
                    <a:p>
                      <a:pPr marL="285750" indent="-285750">
                        <a:buFont typeface="Wingdings" panose="05000000000000000000" pitchFamily="2" charset="2"/>
                        <a:buChar char="§"/>
                      </a:pPr>
                      <a:r>
                        <a:rPr lang="hu-HU" dirty="0">
                          <a:latin typeface="Calibri Light" panose="020F0302020204030204" pitchFamily="34" charset="0"/>
                        </a:rPr>
                        <a:t>rendelkezési nyilvántartás</a:t>
                      </a:r>
                    </a:p>
                    <a:p>
                      <a:pPr marL="285750" indent="-285750">
                        <a:buFont typeface="Wingdings" panose="05000000000000000000" pitchFamily="2" charset="2"/>
                        <a:buChar char="§"/>
                      </a:pPr>
                      <a:r>
                        <a:rPr lang="hu-HU" dirty="0">
                          <a:latin typeface="Calibri Light" panose="020F0302020204030204" pitchFamily="34" charset="0"/>
                        </a:rPr>
                        <a:t>e-aláírás, e-bélyegző / AVDH</a:t>
                      </a:r>
                    </a:p>
                    <a:p>
                      <a:pPr marL="285750" indent="-285750">
                        <a:buFont typeface="Wingdings" panose="05000000000000000000" pitchFamily="2" charset="2"/>
                        <a:buChar char="§"/>
                      </a:pPr>
                      <a:r>
                        <a:rPr lang="hu-HU" dirty="0">
                          <a:latin typeface="Calibri Light" panose="020F0302020204030204" pitchFamily="34" charset="0"/>
                        </a:rPr>
                        <a:t>aláírás ellenőrzés</a:t>
                      </a:r>
                    </a:p>
                    <a:p>
                      <a:pPr marL="285750" indent="-285750">
                        <a:buFont typeface="Wingdings" panose="05000000000000000000" pitchFamily="2" charset="2"/>
                        <a:buChar char="§"/>
                      </a:pPr>
                      <a:r>
                        <a:rPr lang="hu-HU" dirty="0" smtClean="0">
                          <a:latin typeface="Calibri Light" panose="020F0302020204030204" pitchFamily="34" charset="0"/>
                        </a:rPr>
                        <a:t>Bankszámlaszám</a:t>
                      </a:r>
                      <a:endParaRPr lang="hu-HU" dirty="0">
                        <a:latin typeface="Calibri Light" panose="020F0302020204030204" pitchFamily="34" charset="0"/>
                      </a:endParaRPr>
                    </a:p>
                  </a:txBody>
                  <a:tcPr/>
                </a:tc>
                <a:tc vMerge="1">
                  <a:txBody>
                    <a:bodyPr/>
                    <a:lstStyle/>
                    <a:p>
                      <a:endParaRPr lang="hu-HU" dirty="0"/>
                    </a:p>
                  </a:txBody>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34947737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384"/>
            <a:ext cx="8229600" cy="1143000"/>
          </a:xfrm>
        </p:spPr>
        <p:txBody>
          <a:bodyPr>
            <a:normAutofit/>
          </a:bodyPr>
          <a:lstStyle/>
          <a:p>
            <a:r>
              <a:rPr lang="hu-HU" sz="2400" b="1" dirty="0"/>
              <a:t>Elektronikus dokumentumhitelesítés, e-aláírás</a:t>
            </a:r>
          </a:p>
        </p:txBody>
      </p:sp>
      <p:sp>
        <p:nvSpPr>
          <p:cNvPr id="3" name="Tartalom helye 2"/>
          <p:cNvSpPr>
            <a:spLocks noGrp="1"/>
          </p:cNvSpPr>
          <p:nvPr>
            <p:ph idx="1"/>
          </p:nvPr>
        </p:nvSpPr>
        <p:spPr>
          <a:xfrm>
            <a:off x="457200" y="1124744"/>
            <a:ext cx="8291264" cy="5472608"/>
          </a:xfrm>
        </p:spPr>
        <p:txBody>
          <a:bodyPr>
            <a:normAutofit fontScale="70000" lnSpcReduction="20000"/>
          </a:bodyPr>
          <a:lstStyle/>
          <a:p>
            <a:pPr>
              <a:buFont typeface="Wingdings" panose="05000000000000000000" pitchFamily="2" charset="2"/>
              <a:buChar char="§"/>
            </a:pPr>
            <a:r>
              <a:rPr lang="hu-HU" sz="3400" dirty="0"/>
              <a:t>2016. évi CXXX. tv. (Pp.)</a:t>
            </a:r>
          </a:p>
          <a:p>
            <a:pPr lvl="1">
              <a:buFont typeface="Wingdings" panose="05000000000000000000" pitchFamily="2" charset="2"/>
              <a:buChar char="§"/>
            </a:pPr>
            <a:r>
              <a:rPr lang="hu-HU" sz="3000" dirty="0"/>
              <a:t> elektronikus közokirat kiállításához </a:t>
            </a:r>
            <a:r>
              <a:rPr lang="nb-NO" sz="3000" dirty="0"/>
              <a:t>okiraton – </a:t>
            </a:r>
            <a:r>
              <a:rPr lang="nb-NO" sz="3000" u="sng" dirty="0"/>
              <a:t>ha jogszabály eltérően nem rendelkezik</a:t>
            </a:r>
            <a:r>
              <a:rPr lang="nb-NO" sz="3000" dirty="0"/>
              <a:t> – </a:t>
            </a:r>
            <a:r>
              <a:rPr lang="hu-HU" sz="3000" dirty="0"/>
              <a:t>minősített vagy minősített tanúsítványon alapuló fokozott biztonságú elektronikus aláírást vagy bélyegzőt, és -amennyiben jogszabály így rendelkezik- időbélyegzőt  kell elhelyezni</a:t>
            </a:r>
          </a:p>
          <a:p>
            <a:pPr>
              <a:buFont typeface="Wingdings" panose="05000000000000000000" pitchFamily="2" charset="2"/>
              <a:buChar char="§"/>
            </a:pPr>
            <a:r>
              <a:rPr lang="hu-HU" sz="3400" dirty="0"/>
              <a:t>451/2016. (XII. 19.) Korm. rendelet és 137/2016. (VI. 13.) Korm. Rendelet értelmében e-ügyintézéskor</a:t>
            </a:r>
          </a:p>
          <a:p>
            <a:pPr lvl="1">
              <a:buFont typeface="Wingdings" panose="05000000000000000000" pitchFamily="2" charset="2"/>
              <a:buChar char="§"/>
            </a:pPr>
            <a:r>
              <a:rPr lang="hu-HU" sz="3000" dirty="0"/>
              <a:t>legalább fokozott biztonságú elektronikus aláírással vagy bélyegzővel és – ha jogszabály így rendelkezik – időbélyegzővel,</a:t>
            </a:r>
          </a:p>
          <a:p>
            <a:pPr lvl="1">
              <a:buFont typeface="Wingdings" panose="05000000000000000000" pitchFamily="2" charset="2"/>
              <a:buChar char="§"/>
            </a:pPr>
            <a:r>
              <a:rPr lang="hu-HU" sz="3000" dirty="0"/>
              <a:t>vagy azonosításra visszavezetett dokumentumhitelesítés szolgáltatással (AVDH</a:t>
            </a:r>
            <a:r>
              <a:rPr lang="hu-HU" sz="3000" dirty="0" smtClean="0"/>
              <a:t>)</a:t>
            </a:r>
          </a:p>
          <a:p>
            <a:pPr lvl="1">
              <a:buFont typeface="Wingdings" panose="05000000000000000000" pitchFamily="2" charset="2"/>
              <a:buChar char="§"/>
            </a:pPr>
            <a:r>
              <a:rPr lang="hu-HU" sz="3000" dirty="0"/>
              <a:t>A 451/2016. Korm. rendelet 113. § (4) bekezdés szerint </a:t>
            </a:r>
            <a:r>
              <a:rPr lang="hu-HU" sz="3000" u="sng" dirty="0"/>
              <a:t>az </a:t>
            </a:r>
            <a:r>
              <a:rPr lang="hu-HU" sz="3000" u="sng" dirty="0" err="1"/>
              <a:t>AVDH-val</a:t>
            </a:r>
            <a:r>
              <a:rPr lang="hu-HU" sz="3000" u="sng" dirty="0"/>
              <a:t> hitelesített okirat közokirat</a:t>
            </a:r>
            <a:r>
              <a:rPr lang="hu-HU" sz="3000" dirty="0"/>
              <a:t>, hogyha közigazgatási szerv ügykörén belül jogszabályi rendelkezéseknek megfelelő módon állította elő. </a:t>
            </a:r>
          </a:p>
          <a:p>
            <a:pPr>
              <a:buFont typeface="Wingdings" panose="05000000000000000000" pitchFamily="2" charset="2"/>
              <a:buChar char="§"/>
            </a:pPr>
            <a:r>
              <a:rPr lang="hu-HU" sz="3400" dirty="0"/>
              <a:t>ASP Iratkezelő biztosítja az AVDH szolgáltatás </a:t>
            </a:r>
            <a:r>
              <a:rPr lang="hu-HU" sz="3400" dirty="0" smtClean="0"/>
              <a:t>használatát</a:t>
            </a:r>
          </a:p>
          <a:p>
            <a:pPr>
              <a:buFont typeface="Wingdings" panose="05000000000000000000" pitchFamily="2" charset="2"/>
              <a:buChar char="§"/>
            </a:pPr>
            <a:r>
              <a:rPr lang="hu-HU" sz="3400" dirty="0" smtClean="0"/>
              <a:t>2019-es </a:t>
            </a:r>
            <a:r>
              <a:rPr lang="hu-HU" sz="3400" dirty="0"/>
              <a:t>csatlakozók maguk kell beszerezzék a szükséges szolgáltatásokat 2018. január 1-jéig</a:t>
            </a:r>
          </a:p>
        </p:txBody>
      </p:sp>
      <p:cxnSp>
        <p:nvCxnSpPr>
          <p:cNvPr id="4" name="Egyenes összekötő 3"/>
          <p:cNvCxnSpPr/>
          <p:nvPr/>
        </p:nvCxnSpPr>
        <p:spPr>
          <a:xfrm>
            <a:off x="0" y="908720"/>
            <a:ext cx="9144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02213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a:xfrm>
            <a:off x="755576" y="2996952"/>
            <a:ext cx="7632848" cy="3312368"/>
          </a:xfrm>
        </p:spPr>
        <p:txBody>
          <a:bodyPr/>
          <a:lstStyle/>
          <a:p>
            <a:pPr algn="ctr"/>
            <a:r>
              <a:rPr lang="hu-HU" cap="none" dirty="0" smtClean="0">
                <a:solidFill>
                  <a:schemeClr val="tx1"/>
                </a:solidFill>
              </a:rPr>
              <a:t>Köszönöm a figyelmet!</a:t>
            </a:r>
            <a:r>
              <a:rPr lang="hu-HU" cap="none" dirty="0">
                <a:solidFill>
                  <a:schemeClr val="tx1"/>
                </a:solidFill>
              </a:rPr>
              <a:t/>
            </a:r>
            <a:br>
              <a:rPr lang="hu-HU" cap="none" dirty="0">
                <a:solidFill>
                  <a:schemeClr val="tx1"/>
                </a:solidFill>
              </a:rPr>
            </a:br>
            <a:r>
              <a:rPr lang="hu-HU" cap="none" dirty="0">
                <a:solidFill>
                  <a:schemeClr val="tx1"/>
                </a:solidFill>
              </a:rPr>
              <a:t/>
            </a:r>
            <a:br>
              <a:rPr lang="hu-HU" cap="none" dirty="0">
                <a:solidFill>
                  <a:schemeClr val="tx1"/>
                </a:solidFill>
              </a:rPr>
            </a:br>
            <a:endParaRPr lang="hu-HU" sz="3200" b="0" cap="none" dirty="0">
              <a:solidFill>
                <a:schemeClr val="tx1"/>
              </a:solidFill>
            </a:endParaRPr>
          </a:p>
        </p:txBody>
      </p:sp>
    </p:spTree>
    <p:extLst>
      <p:ext uri="{BB962C8B-B14F-4D97-AF65-F5344CB8AC3E}">
        <p14:creationId xmlns:p14="http://schemas.microsoft.com/office/powerpoint/2010/main" val="17708753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 name="Title 20"/>
          <p:cNvSpPr>
            <a:spLocks noGrp="1"/>
          </p:cNvSpPr>
          <p:nvPr>
            <p:ph type="title"/>
          </p:nvPr>
        </p:nvSpPr>
        <p:spPr>
          <a:xfrm>
            <a:off x="457200" y="274638"/>
            <a:ext cx="8229600" cy="634082"/>
          </a:xfrm>
        </p:spPr>
        <p:txBody>
          <a:bodyPr>
            <a:normAutofit/>
          </a:bodyPr>
          <a:lstStyle/>
          <a:p>
            <a:r>
              <a:rPr lang="hu-HU" sz="2400" b="1" dirty="0"/>
              <a:t>Az elektronikus ügyintézés jogszabályi háttere</a:t>
            </a:r>
            <a:endParaRPr lang="en-GB" sz="2400" b="1" dirty="0"/>
          </a:p>
        </p:txBody>
      </p:sp>
      <p:sp>
        <p:nvSpPr>
          <p:cNvPr id="5" name="Tartalom helye 2"/>
          <p:cNvSpPr txBox="1">
            <a:spLocks/>
          </p:cNvSpPr>
          <p:nvPr/>
        </p:nvSpPr>
        <p:spPr>
          <a:xfrm>
            <a:off x="251520" y="1196751"/>
            <a:ext cx="8568952" cy="5386597"/>
          </a:xfrm>
          <a:prstGeom prst="rect">
            <a:avLst/>
          </a:prstGeom>
          <a:no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
            </a:pPr>
            <a:r>
              <a:rPr lang="hu-HU" sz="2600" dirty="0">
                <a:solidFill>
                  <a:prstClr val="black"/>
                </a:solidFill>
              </a:rPr>
              <a:t>Az elektronikus ügyintézés és bizalmi szolgáltatások általános szabályairól</a:t>
            </a:r>
            <a:r>
              <a:rPr lang="hu-HU" sz="2600" dirty="0"/>
              <a:t> szóló </a:t>
            </a:r>
            <a:r>
              <a:rPr lang="hu-HU" sz="2600" b="1" dirty="0">
                <a:solidFill>
                  <a:srgbClr val="FF0000"/>
                </a:solidFill>
              </a:rPr>
              <a:t>2015. évi CCXXII. törvény</a:t>
            </a:r>
          </a:p>
          <a:p>
            <a:pPr lvl="1">
              <a:buFont typeface="Wingdings" panose="05000000000000000000" pitchFamily="2" charset="2"/>
              <a:buChar char="§"/>
            </a:pPr>
            <a:r>
              <a:rPr lang="hu-HU" sz="2600" dirty="0">
                <a:solidFill>
                  <a:prstClr val="black"/>
                </a:solidFill>
              </a:rPr>
              <a:t>E-ügyintézés biztosítására kötelezettek: 1. § 17. </a:t>
            </a:r>
            <a:endParaRPr lang="hu-HU" sz="2600" b="1" dirty="0">
              <a:solidFill>
                <a:prstClr val="black"/>
              </a:solidFill>
            </a:endParaRPr>
          </a:p>
          <a:p>
            <a:pPr lvl="1">
              <a:buFont typeface="Wingdings" panose="05000000000000000000" pitchFamily="2" charset="2"/>
              <a:buChar char="§"/>
            </a:pPr>
            <a:r>
              <a:rPr lang="hu-HU" sz="2600" dirty="0">
                <a:solidFill>
                  <a:prstClr val="black"/>
                </a:solidFill>
              </a:rPr>
              <a:t>E-ügyintézésre kötelezettek: 9. §</a:t>
            </a:r>
          </a:p>
          <a:p>
            <a:pPr lvl="1">
              <a:buFont typeface="Wingdings" panose="05000000000000000000" pitchFamily="2" charset="2"/>
              <a:buChar char="§"/>
            </a:pPr>
            <a:r>
              <a:rPr lang="hu-HU" sz="2600" dirty="0">
                <a:solidFill>
                  <a:prstClr val="black"/>
                </a:solidFill>
              </a:rPr>
              <a:t>Együttműködésre kötelezettek: 51. §</a:t>
            </a:r>
          </a:p>
          <a:p>
            <a:pPr marL="0" indent="0">
              <a:buNone/>
            </a:pPr>
            <a:r>
              <a:rPr lang="hu-HU" sz="1800" dirty="0"/>
              <a:t>az állami és önkormányzati nyilvántartások együttműködésének általános szabályairól szóló 2013. évi CCXX. törvény (régi </a:t>
            </a:r>
            <a:r>
              <a:rPr lang="hu-HU" sz="1800" dirty="0" err="1"/>
              <a:t>Ioptv</a:t>
            </a:r>
            <a:r>
              <a:rPr lang="hu-HU" sz="1800" dirty="0"/>
              <a:t>.) – hatályon kívül</a:t>
            </a:r>
          </a:p>
          <a:p>
            <a:pPr>
              <a:buFont typeface="Wingdings" panose="05000000000000000000" pitchFamily="2" charset="2"/>
              <a:buChar char="§"/>
            </a:pPr>
            <a:r>
              <a:rPr lang="hu-HU" sz="2600" b="1" dirty="0">
                <a:solidFill>
                  <a:srgbClr val="FF0000"/>
                </a:solidFill>
              </a:rPr>
              <a:t>451/2016. (XII. 19.) Korm. rendelet </a:t>
            </a:r>
            <a:r>
              <a:rPr lang="hu-HU" sz="2600" dirty="0">
                <a:solidFill>
                  <a:prstClr val="black"/>
                </a:solidFill>
              </a:rPr>
              <a:t>az elektronikus ügyintézés részletszabályairól</a:t>
            </a:r>
          </a:p>
          <a:p>
            <a:pPr marL="0" indent="0" algn="just">
              <a:buNone/>
            </a:pPr>
            <a:endParaRPr lang="hu-HU" sz="1800" dirty="0" smtClean="0">
              <a:solidFill>
                <a:prstClr val="black"/>
              </a:solidFill>
            </a:endParaRPr>
          </a:p>
          <a:p>
            <a:pPr marL="0" indent="0" algn="just">
              <a:buNone/>
            </a:pPr>
            <a:r>
              <a:rPr lang="hu-HU" sz="2600" dirty="0" smtClean="0">
                <a:solidFill>
                  <a:prstClr val="black"/>
                </a:solidFill>
              </a:rPr>
              <a:t>A </a:t>
            </a:r>
            <a:r>
              <a:rPr lang="hu-HU" sz="2600" dirty="0">
                <a:solidFill>
                  <a:prstClr val="black"/>
                </a:solidFill>
              </a:rPr>
              <a:t>jogszabály értelmében 2018. január 1-jétől a helyi önkormányzatoknak is biztosítaniuk  kell az e-ügyintézés lehetőségét.</a:t>
            </a:r>
          </a:p>
        </p:txBody>
      </p:sp>
      <p:cxnSp>
        <p:nvCxnSpPr>
          <p:cNvPr id="9" name="Egyenes összekötő 8"/>
          <p:cNvCxnSpPr/>
          <p:nvPr/>
        </p:nvCxnSpPr>
        <p:spPr>
          <a:xfrm>
            <a:off x="0" y="908720"/>
            <a:ext cx="9144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47523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 name="Title 20"/>
          <p:cNvSpPr>
            <a:spLocks noGrp="1"/>
          </p:cNvSpPr>
          <p:nvPr>
            <p:ph type="title"/>
          </p:nvPr>
        </p:nvSpPr>
        <p:spPr>
          <a:xfrm>
            <a:off x="457200" y="274638"/>
            <a:ext cx="8229600" cy="634082"/>
          </a:xfrm>
        </p:spPr>
        <p:txBody>
          <a:bodyPr>
            <a:normAutofit/>
          </a:bodyPr>
          <a:lstStyle/>
          <a:p>
            <a:r>
              <a:rPr lang="hu-HU" sz="2400" b="1" dirty="0"/>
              <a:t>Az elektronikus ügyintézés jogszabályi háttere</a:t>
            </a:r>
            <a:endParaRPr lang="en-GB" sz="2400" b="1" dirty="0"/>
          </a:p>
        </p:txBody>
      </p:sp>
      <p:sp>
        <p:nvSpPr>
          <p:cNvPr id="5" name="Tartalom helye 2"/>
          <p:cNvSpPr txBox="1">
            <a:spLocks/>
          </p:cNvSpPr>
          <p:nvPr/>
        </p:nvSpPr>
        <p:spPr>
          <a:xfrm>
            <a:off x="251520" y="1196751"/>
            <a:ext cx="8568952" cy="5386603"/>
          </a:xfrm>
          <a:prstGeom prst="rect">
            <a:avLst/>
          </a:prstGeom>
          <a:noFill/>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algn="just">
              <a:buFont typeface="Wingdings" panose="05000000000000000000" pitchFamily="2" charset="2"/>
              <a:buChar char="§"/>
            </a:pPr>
            <a:r>
              <a:rPr lang="hu-HU" sz="2600" b="1" dirty="0">
                <a:solidFill>
                  <a:prstClr val="black"/>
                </a:solidFill>
              </a:rPr>
              <a:t>84/2012. (V. 21.) Korm. rendelet </a:t>
            </a:r>
            <a:r>
              <a:rPr lang="hu-HU" sz="2600" dirty="0">
                <a:solidFill>
                  <a:prstClr val="black"/>
                </a:solidFill>
              </a:rPr>
              <a:t>egyes, az elektronikus ügyintézéshez kapcsolódó szervezetek kijelöléséről</a:t>
            </a:r>
          </a:p>
          <a:p>
            <a:pPr algn="just">
              <a:buFont typeface="Wingdings" panose="05000000000000000000" pitchFamily="2" charset="2"/>
              <a:buChar char="§"/>
            </a:pPr>
            <a:r>
              <a:rPr lang="hu-HU" sz="2600" b="1" dirty="0">
                <a:solidFill>
                  <a:prstClr val="black"/>
                </a:solidFill>
              </a:rPr>
              <a:t>137/2016. (VI. 13.) Korm. rendelet </a:t>
            </a:r>
            <a:r>
              <a:rPr lang="hu-HU" sz="2600" dirty="0">
                <a:solidFill>
                  <a:prstClr val="black"/>
                </a:solidFill>
              </a:rPr>
              <a:t>az elektronikus ügyintézési szolgáltatások nyújtására felhasználható elektronikus aláíráshoz és bélyegzőhöz kapcsolódó követelményekről</a:t>
            </a:r>
          </a:p>
          <a:p>
            <a:pPr algn="just">
              <a:buFont typeface="Wingdings" panose="05000000000000000000" pitchFamily="2" charset="2"/>
              <a:buChar char="§"/>
            </a:pPr>
            <a:r>
              <a:rPr lang="hu-HU" sz="2600" b="1" dirty="0"/>
              <a:t>24/2016. (VI. 30.) BM rendelet </a:t>
            </a:r>
            <a:r>
              <a:rPr lang="hu-HU" sz="2600" dirty="0"/>
              <a:t>a bizalmi szolgáltatásokra és ezek szolgáltatóira vonatkozó részletes követelményekről</a:t>
            </a:r>
          </a:p>
          <a:p>
            <a:pPr algn="just">
              <a:buFont typeface="Wingdings" panose="05000000000000000000" pitchFamily="2" charset="2"/>
              <a:buChar char="§"/>
            </a:pPr>
            <a:endParaRPr lang="hu-HU" sz="2100" dirty="0" smtClean="0"/>
          </a:p>
          <a:p>
            <a:pPr algn="just">
              <a:buFont typeface="Wingdings" panose="05000000000000000000" pitchFamily="2" charset="2"/>
              <a:buChar char="§"/>
            </a:pPr>
            <a:r>
              <a:rPr lang="hu-HU" sz="2100" dirty="0" smtClean="0"/>
              <a:t>2011</a:t>
            </a:r>
            <a:r>
              <a:rPr lang="hu-HU" sz="2100" dirty="0"/>
              <a:t>. évi CLXXXIX. törvény - Magyarország helyi </a:t>
            </a:r>
            <a:r>
              <a:rPr lang="hu-HU" sz="2100" dirty="0" smtClean="0"/>
              <a:t>önkormányzatairól</a:t>
            </a:r>
          </a:p>
          <a:p>
            <a:pPr algn="just">
              <a:buFont typeface="Wingdings" panose="05000000000000000000" pitchFamily="2" charset="2"/>
              <a:buChar char="§"/>
            </a:pPr>
            <a:r>
              <a:rPr lang="hu-HU" sz="2100" dirty="0" smtClean="0"/>
              <a:t>257/2016. (VIII. 31.) Korm. rendelet az önkormányzati ASP rendszerről</a:t>
            </a:r>
            <a:endParaRPr lang="hu-HU" sz="2100" dirty="0"/>
          </a:p>
          <a:p>
            <a:pPr>
              <a:buFont typeface="Wingdings" panose="05000000000000000000" pitchFamily="2" charset="2"/>
              <a:buChar char="§"/>
            </a:pPr>
            <a:r>
              <a:rPr lang="hu-HU" sz="2100" dirty="0"/>
              <a:t>2003. évi XCII. törvény - az adózás rendjéről</a:t>
            </a:r>
          </a:p>
          <a:p>
            <a:pPr>
              <a:buFont typeface="Wingdings" panose="05000000000000000000" pitchFamily="2" charset="2"/>
              <a:buChar char="§"/>
            </a:pPr>
            <a:r>
              <a:rPr lang="hu-HU" sz="2100" dirty="0"/>
              <a:t>…….</a:t>
            </a:r>
          </a:p>
          <a:p>
            <a:pPr>
              <a:buFont typeface="Wingdings" panose="05000000000000000000" pitchFamily="2" charset="2"/>
              <a:buChar char="§"/>
            </a:pPr>
            <a:endParaRPr lang="hu-HU" sz="1800" dirty="0">
              <a:solidFill>
                <a:prstClr val="black"/>
              </a:solidFill>
            </a:endParaRPr>
          </a:p>
        </p:txBody>
      </p:sp>
      <p:cxnSp>
        <p:nvCxnSpPr>
          <p:cNvPr id="9" name="Egyenes összekötő 8"/>
          <p:cNvCxnSpPr/>
          <p:nvPr/>
        </p:nvCxnSpPr>
        <p:spPr>
          <a:xfrm>
            <a:off x="0" y="908720"/>
            <a:ext cx="9144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45706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 name="Title 20"/>
          <p:cNvSpPr>
            <a:spLocks noGrp="1"/>
          </p:cNvSpPr>
          <p:nvPr>
            <p:ph type="title"/>
          </p:nvPr>
        </p:nvSpPr>
        <p:spPr>
          <a:xfrm>
            <a:off x="457200" y="274638"/>
            <a:ext cx="8229600" cy="634082"/>
          </a:xfrm>
        </p:spPr>
        <p:txBody>
          <a:bodyPr>
            <a:normAutofit/>
          </a:bodyPr>
          <a:lstStyle/>
          <a:p>
            <a:r>
              <a:rPr lang="hu-HU" sz="2400" b="1" dirty="0"/>
              <a:t>Az elektronikus ügyintézés alapelvei I.</a:t>
            </a:r>
            <a:endParaRPr lang="en-GB" sz="2400" b="1" dirty="0"/>
          </a:p>
        </p:txBody>
      </p:sp>
      <p:sp>
        <p:nvSpPr>
          <p:cNvPr id="5" name="Tartalom helye 2"/>
          <p:cNvSpPr txBox="1">
            <a:spLocks/>
          </p:cNvSpPr>
          <p:nvPr/>
        </p:nvSpPr>
        <p:spPr>
          <a:xfrm>
            <a:off x="251520" y="1196751"/>
            <a:ext cx="8568952" cy="5386603"/>
          </a:xfrm>
          <a:prstGeom prst="rect">
            <a:avLst/>
          </a:prstGeom>
          <a:no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285750" lvl="0" indent="-285750"/>
            <a:r>
              <a:rPr lang="hu-HU" sz="2100" dirty="0"/>
              <a:t>Az együttműködő szerv az ügy elintézéséhez vagy a feladatának ellátásához szükséges adatokat, iratokat, nyilatkozatokat, döntéseket </a:t>
            </a:r>
            <a:r>
              <a:rPr lang="hu-HU" sz="2100" b="1" dirty="0"/>
              <a:t>az ügyfél terhelése nélkül maga szerzi be</a:t>
            </a:r>
            <a:r>
              <a:rPr lang="hu-HU" sz="2100" dirty="0"/>
              <a:t> a másik együttműködő szervtől;</a:t>
            </a:r>
          </a:p>
          <a:p>
            <a:pPr marL="285750" lvl="0" indent="-285750"/>
            <a:r>
              <a:rPr lang="hu-HU" sz="2100" dirty="0"/>
              <a:t>Az együttműködő szervek </a:t>
            </a:r>
            <a:r>
              <a:rPr lang="hu-HU" sz="2100" b="1" dirty="0"/>
              <a:t>egymással elektronikus úton kommunikálnak</a:t>
            </a:r>
            <a:r>
              <a:rPr lang="hu-HU" sz="2100" dirty="0"/>
              <a:t>;</a:t>
            </a:r>
          </a:p>
          <a:p>
            <a:pPr marL="285750" lvl="0" indent="-285750"/>
            <a:r>
              <a:rPr lang="hu-HU" sz="2100" dirty="0"/>
              <a:t>Az informatikai rendszereket úgy kell kialakítani és fejleszteni, hogy </a:t>
            </a:r>
            <a:r>
              <a:rPr lang="hu-HU" sz="2100" b="1" dirty="0"/>
              <a:t>elősegítsék az együttműködést</a:t>
            </a:r>
            <a:r>
              <a:rPr lang="hu-HU" sz="2100" dirty="0"/>
              <a:t>;</a:t>
            </a:r>
          </a:p>
          <a:p>
            <a:pPr marL="285750" lvl="0" indent="-285750"/>
            <a:r>
              <a:rPr lang="hu-HU" sz="2100" dirty="0"/>
              <a:t>Az informatikai együttműködés során a </a:t>
            </a:r>
            <a:r>
              <a:rPr lang="hu-HU" sz="2100" b="1" dirty="0"/>
              <a:t>legegyszerűbb és legköltségkímélőbb</a:t>
            </a:r>
            <a:r>
              <a:rPr lang="hu-HU" sz="2100" dirty="0"/>
              <a:t> megoldást kell választani;</a:t>
            </a:r>
          </a:p>
          <a:p>
            <a:pPr marL="285750" lvl="0" indent="-285750"/>
            <a:r>
              <a:rPr lang="hu-HU" sz="2100" dirty="0"/>
              <a:t>Az informatikai együttműködés </a:t>
            </a:r>
            <a:r>
              <a:rPr lang="hu-HU" sz="2100" b="1" dirty="0" err="1"/>
              <a:t>főszabályként</a:t>
            </a:r>
            <a:r>
              <a:rPr lang="hu-HU" sz="2100" b="1" dirty="0"/>
              <a:t> nem köthető ellenérték fizetéséhez</a:t>
            </a:r>
            <a:r>
              <a:rPr lang="hu-HU" sz="2100" dirty="0"/>
              <a:t>. Az együttműködő szerv az informatikai együttműködés egyetlen formáját sem kötheti - az igazoltan felmerülő költségek jogszabályban előírt megtérítésén felül - illeték, díj vagy más ellenérték megfizetéséhez;</a:t>
            </a:r>
          </a:p>
          <a:p>
            <a:pPr marL="285750" lvl="0" indent="-285750"/>
            <a:r>
              <a:rPr lang="hu-HU" sz="2100" dirty="0"/>
              <a:t>Az együttműködéssel kapcsolatos rendelkezések nem érintik az </a:t>
            </a:r>
            <a:r>
              <a:rPr lang="hu-HU" sz="2100" b="1" dirty="0"/>
              <a:t>adatvédelmi és titokvédelmi követelmények</a:t>
            </a:r>
            <a:r>
              <a:rPr lang="hu-HU" sz="2100" dirty="0"/>
              <a:t> érvényesülését</a:t>
            </a:r>
          </a:p>
        </p:txBody>
      </p:sp>
      <p:cxnSp>
        <p:nvCxnSpPr>
          <p:cNvPr id="9" name="Egyenes összekötő 8"/>
          <p:cNvCxnSpPr/>
          <p:nvPr/>
        </p:nvCxnSpPr>
        <p:spPr>
          <a:xfrm>
            <a:off x="0" y="908720"/>
            <a:ext cx="9144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47144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 name="Title 20"/>
          <p:cNvSpPr>
            <a:spLocks noGrp="1"/>
          </p:cNvSpPr>
          <p:nvPr>
            <p:ph type="title"/>
          </p:nvPr>
        </p:nvSpPr>
        <p:spPr>
          <a:xfrm>
            <a:off x="457200" y="274638"/>
            <a:ext cx="8229600" cy="634082"/>
          </a:xfrm>
        </p:spPr>
        <p:txBody>
          <a:bodyPr>
            <a:normAutofit/>
          </a:bodyPr>
          <a:lstStyle/>
          <a:p>
            <a:r>
              <a:rPr lang="hu-HU" sz="2400" b="1" dirty="0"/>
              <a:t>Az elektronikus ügyintézés alapelvei II.</a:t>
            </a:r>
            <a:endParaRPr lang="en-GB" sz="2400" b="1" dirty="0"/>
          </a:p>
        </p:txBody>
      </p:sp>
      <p:sp>
        <p:nvSpPr>
          <p:cNvPr id="5" name="Tartalom helye 2"/>
          <p:cNvSpPr txBox="1">
            <a:spLocks/>
          </p:cNvSpPr>
          <p:nvPr/>
        </p:nvSpPr>
        <p:spPr>
          <a:xfrm>
            <a:off x="251520" y="1196751"/>
            <a:ext cx="8568952" cy="5386603"/>
          </a:xfrm>
          <a:prstGeom prst="rect">
            <a:avLst/>
          </a:prstGeom>
          <a:noFill/>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algn="just">
              <a:buFont typeface="Wingdings" panose="05000000000000000000" pitchFamily="2" charset="2"/>
              <a:buChar char="§"/>
            </a:pPr>
            <a:r>
              <a:rPr lang="hu-HU" sz="2100" dirty="0"/>
              <a:t>Az együttműködő szervek közötti kapcsolattartás </a:t>
            </a:r>
            <a:r>
              <a:rPr lang="hu-HU" sz="2100" dirty="0" smtClean="0"/>
              <a:t>csak </a:t>
            </a:r>
            <a:r>
              <a:rPr lang="hu-HU" sz="2100" b="1" dirty="0" smtClean="0"/>
              <a:t>biztonságos elektronikus </a:t>
            </a:r>
            <a:r>
              <a:rPr lang="hu-HU" sz="2100" b="1" dirty="0"/>
              <a:t>kapcsolattartás</a:t>
            </a:r>
            <a:r>
              <a:rPr lang="hu-HU" sz="2100" dirty="0"/>
              <a:t> útján történhet, amely biztosítja a </a:t>
            </a:r>
            <a:r>
              <a:rPr lang="hu-HU" sz="2100" dirty="0" smtClean="0"/>
              <a:t>nyilatkozattevő </a:t>
            </a:r>
            <a:r>
              <a:rPr lang="hu-HU" sz="2100" dirty="0"/>
              <a:t>azonosíthatóságát, a küldemény sértetlenségét, a küldemény kézbesítésének igazolását és a kézbesítés időpontjának megállapíthatóságát</a:t>
            </a:r>
            <a:r>
              <a:rPr lang="hu-HU" sz="2100" b="1" dirty="0"/>
              <a:t>. </a:t>
            </a:r>
          </a:p>
          <a:p>
            <a:pPr algn="just"/>
            <a:endParaRPr lang="hu-HU" sz="2100" b="1" dirty="0"/>
          </a:p>
          <a:p>
            <a:pPr marL="0" indent="0" algn="just">
              <a:buNone/>
            </a:pPr>
            <a:r>
              <a:rPr lang="hu-HU" sz="2100" b="1" dirty="0"/>
              <a:t>Kivételt képez</a:t>
            </a:r>
            <a:r>
              <a:rPr lang="hu-HU" sz="2100" dirty="0"/>
              <a:t> ez alól</a:t>
            </a:r>
            <a:r>
              <a:rPr lang="hu-HU" sz="2100" dirty="0" smtClean="0"/>
              <a:t>:</a:t>
            </a:r>
            <a:endParaRPr lang="hu-HU" sz="2100" dirty="0"/>
          </a:p>
          <a:p>
            <a:pPr lvl="0">
              <a:buFont typeface="Wingdings" panose="05000000000000000000" pitchFamily="2" charset="2"/>
              <a:buChar char="§"/>
            </a:pPr>
            <a:r>
              <a:rPr lang="hu-HU" sz="2100" dirty="0"/>
              <a:t>ha a kézbesítéshez </a:t>
            </a:r>
            <a:r>
              <a:rPr lang="hu-HU" sz="2100" b="1" dirty="0"/>
              <a:t>jogszabály nem fűz jogkövetkezményt</a:t>
            </a:r>
            <a:r>
              <a:rPr lang="hu-HU" sz="2100" dirty="0"/>
              <a:t>;</a:t>
            </a:r>
          </a:p>
          <a:p>
            <a:pPr lvl="0">
              <a:buFont typeface="Wingdings" panose="05000000000000000000" pitchFamily="2" charset="2"/>
              <a:buChar char="§"/>
            </a:pPr>
            <a:r>
              <a:rPr lang="hu-HU" sz="2100" dirty="0"/>
              <a:t>a </a:t>
            </a:r>
            <a:r>
              <a:rPr lang="hu-HU" sz="2100" b="1" dirty="0"/>
              <a:t>tájékoztatás</a:t>
            </a:r>
            <a:r>
              <a:rPr lang="hu-HU" sz="2100" dirty="0"/>
              <a:t> céljából történő elektronikus kapcsolattartás.</a:t>
            </a:r>
          </a:p>
          <a:p>
            <a:pPr marL="0" indent="0">
              <a:buNone/>
            </a:pPr>
            <a:endParaRPr lang="hu-HU" sz="2100" dirty="0"/>
          </a:p>
          <a:p>
            <a:pPr marL="0" indent="0">
              <a:spcAft>
                <a:spcPts val="600"/>
              </a:spcAft>
              <a:buNone/>
            </a:pPr>
            <a:r>
              <a:rPr lang="hu-HU" sz="2100" dirty="0"/>
              <a:t>A </a:t>
            </a:r>
            <a:r>
              <a:rPr lang="hu-HU" sz="2100" b="1" dirty="0"/>
              <a:t>biztonságos elektronikus kapcsolattartás</a:t>
            </a:r>
            <a:r>
              <a:rPr lang="hu-HU" sz="2100" dirty="0"/>
              <a:t> történhet</a:t>
            </a:r>
          </a:p>
          <a:p>
            <a:pPr marL="0" indent="0">
              <a:buNone/>
            </a:pPr>
            <a:r>
              <a:rPr lang="hu-HU" sz="2100" dirty="0"/>
              <a:t> </a:t>
            </a:r>
            <a:r>
              <a:rPr lang="hu-HU" sz="2100" i="1" dirty="0"/>
              <a:t>	- </a:t>
            </a:r>
            <a:r>
              <a:rPr lang="hu-HU" sz="2100" dirty="0"/>
              <a:t>a </a:t>
            </a:r>
            <a:r>
              <a:rPr lang="hu-HU" sz="2100" b="1" dirty="0"/>
              <a:t>közzétett biztonságos elektronikus kapcsolattartásra szolgáló  </a:t>
            </a:r>
          </a:p>
          <a:p>
            <a:pPr marL="0" indent="0">
              <a:buNone/>
            </a:pPr>
            <a:r>
              <a:rPr lang="hu-HU" sz="2100" b="1" dirty="0"/>
              <a:t>                     elérhetőségre történő kézbesítés útján (hivatali kapu)</a:t>
            </a:r>
            <a:r>
              <a:rPr lang="hu-HU" sz="2100" dirty="0"/>
              <a:t>, vagy</a:t>
            </a:r>
          </a:p>
          <a:p>
            <a:pPr marL="0" indent="0">
              <a:buNone/>
            </a:pPr>
            <a:r>
              <a:rPr lang="hu-HU" sz="2100" i="1" dirty="0"/>
              <a:t>	- </a:t>
            </a:r>
            <a:r>
              <a:rPr lang="hu-HU" sz="2100" b="1" dirty="0"/>
              <a:t>iratkezelő rendszerek közötti iratáthelyezés</a:t>
            </a:r>
            <a:r>
              <a:rPr lang="hu-HU" sz="2100" dirty="0"/>
              <a:t> </a:t>
            </a:r>
            <a:r>
              <a:rPr lang="hu-HU" sz="2100" dirty="0" smtClean="0"/>
              <a:t>szolgáltatás</a:t>
            </a:r>
          </a:p>
          <a:p>
            <a:pPr marL="0" indent="0">
              <a:spcBef>
                <a:spcPts val="600"/>
              </a:spcBef>
              <a:buNone/>
            </a:pPr>
            <a:r>
              <a:rPr lang="hu-HU" sz="2100" dirty="0" smtClean="0"/>
              <a:t>igénybevételével</a:t>
            </a:r>
            <a:r>
              <a:rPr lang="hu-HU" sz="1800" dirty="0"/>
              <a:t>.</a:t>
            </a:r>
          </a:p>
          <a:p>
            <a:endParaRPr lang="hu-HU" sz="1800" dirty="0">
              <a:solidFill>
                <a:srgbClr val="002060"/>
              </a:solidFill>
            </a:endParaRPr>
          </a:p>
          <a:p>
            <a:pPr marL="285750" lvl="0" indent="-285750"/>
            <a:endParaRPr lang="hu-HU" sz="1800" dirty="0"/>
          </a:p>
        </p:txBody>
      </p:sp>
      <p:cxnSp>
        <p:nvCxnSpPr>
          <p:cNvPr id="9" name="Egyenes összekötő 8"/>
          <p:cNvCxnSpPr/>
          <p:nvPr/>
        </p:nvCxnSpPr>
        <p:spPr>
          <a:xfrm>
            <a:off x="0" y="908720"/>
            <a:ext cx="9144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89425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 name="Title 20"/>
          <p:cNvSpPr>
            <a:spLocks noGrp="1"/>
          </p:cNvSpPr>
          <p:nvPr>
            <p:ph type="title"/>
          </p:nvPr>
        </p:nvSpPr>
        <p:spPr>
          <a:xfrm>
            <a:off x="457200" y="274638"/>
            <a:ext cx="8229600" cy="634082"/>
          </a:xfrm>
        </p:spPr>
        <p:txBody>
          <a:bodyPr>
            <a:normAutofit/>
          </a:bodyPr>
          <a:lstStyle/>
          <a:p>
            <a:r>
              <a:rPr lang="hu-HU" sz="2400" b="1" dirty="0"/>
              <a:t>E-ügyintézési tv. megfelelés </a:t>
            </a:r>
            <a:r>
              <a:rPr lang="hu-HU" sz="2400" b="1" dirty="0" smtClean="0"/>
              <a:t>kötelezettségek I.</a:t>
            </a:r>
            <a:endParaRPr lang="en-GB" sz="2400" b="1" dirty="0"/>
          </a:p>
        </p:txBody>
      </p:sp>
      <p:sp>
        <p:nvSpPr>
          <p:cNvPr id="5" name="Tartalom helye 2"/>
          <p:cNvSpPr txBox="1">
            <a:spLocks/>
          </p:cNvSpPr>
          <p:nvPr/>
        </p:nvSpPr>
        <p:spPr>
          <a:xfrm>
            <a:off x="251520" y="1196751"/>
            <a:ext cx="8640960" cy="5386595"/>
          </a:xfrm>
          <a:prstGeom prst="rect">
            <a:avLst/>
          </a:prstGeom>
          <a:no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hu-HU" dirty="0">
                <a:solidFill>
                  <a:prstClr val="black"/>
                </a:solidFill>
              </a:rPr>
              <a:t>Az elektronikus ügyintézésre kötelezett szervnek:</a:t>
            </a:r>
          </a:p>
          <a:p>
            <a:pPr lvl="1">
              <a:buFont typeface="Wingdings" panose="05000000000000000000" pitchFamily="2" charset="2"/>
              <a:buChar char="§"/>
            </a:pPr>
            <a:r>
              <a:rPr lang="hu-HU" sz="2600" dirty="0">
                <a:solidFill>
                  <a:prstClr val="black"/>
                </a:solidFill>
              </a:rPr>
              <a:t>biztosítania kell az ügyfelekkel folytatott, hiteles azonosításon alapuló, és a kézbesítés időpontját is hitelesen visszakereshető módon megvalósító elektronikus kommunikációt;</a:t>
            </a:r>
          </a:p>
          <a:p>
            <a:pPr lvl="1">
              <a:buFont typeface="Wingdings" panose="05000000000000000000" pitchFamily="2" charset="2"/>
              <a:buChar char="§"/>
            </a:pPr>
            <a:r>
              <a:rPr lang="hu-HU" sz="2600" dirty="0">
                <a:solidFill>
                  <a:prstClr val="black"/>
                </a:solidFill>
              </a:rPr>
              <a:t>az ügyfél által tett rendelkezési nyilatkozat szerinti kapcsolattartást,</a:t>
            </a:r>
          </a:p>
          <a:p>
            <a:pPr lvl="1">
              <a:buFont typeface="Wingdings" panose="05000000000000000000" pitchFamily="2" charset="2"/>
              <a:buChar char="§"/>
            </a:pPr>
            <a:r>
              <a:rPr lang="hu-HU" sz="2600" dirty="0">
                <a:solidFill>
                  <a:prstClr val="black"/>
                </a:solidFill>
              </a:rPr>
              <a:t>az így beérkezett dokumentumok hitelességének ellenőrzését és a törvényben meghatározott követelményeknek megfelelő hitelesítését;</a:t>
            </a:r>
          </a:p>
          <a:p>
            <a:pPr lvl="1">
              <a:buFont typeface="Wingdings" panose="05000000000000000000" pitchFamily="2" charset="2"/>
              <a:buChar char="§"/>
            </a:pPr>
            <a:r>
              <a:rPr lang="hu-HU" sz="2600" dirty="0">
                <a:solidFill>
                  <a:prstClr val="black"/>
                </a:solidFill>
              </a:rPr>
              <a:t>az elektronikus fizetést az elektronikus űrlapok kezelését.</a:t>
            </a:r>
          </a:p>
        </p:txBody>
      </p:sp>
      <p:cxnSp>
        <p:nvCxnSpPr>
          <p:cNvPr id="6" name="Egyenes összekötő 5"/>
          <p:cNvCxnSpPr/>
          <p:nvPr/>
        </p:nvCxnSpPr>
        <p:spPr>
          <a:xfrm>
            <a:off x="0" y="908720"/>
            <a:ext cx="9144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06661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 name="Title 20"/>
          <p:cNvSpPr>
            <a:spLocks noGrp="1"/>
          </p:cNvSpPr>
          <p:nvPr>
            <p:ph type="title"/>
          </p:nvPr>
        </p:nvSpPr>
        <p:spPr>
          <a:xfrm>
            <a:off x="457200" y="274638"/>
            <a:ext cx="8229600" cy="634082"/>
          </a:xfrm>
        </p:spPr>
        <p:txBody>
          <a:bodyPr>
            <a:normAutofit/>
          </a:bodyPr>
          <a:lstStyle/>
          <a:p>
            <a:r>
              <a:rPr lang="hu-HU" sz="2400" b="1" dirty="0"/>
              <a:t>E-ügyintézési tv. megfelelés </a:t>
            </a:r>
            <a:r>
              <a:rPr lang="hu-HU" sz="2400" b="1" dirty="0" smtClean="0"/>
              <a:t>kötelezettségek II.</a:t>
            </a:r>
            <a:endParaRPr lang="en-GB" sz="2400" b="1" dirty="0"/>
          </a:p>
        </p:txBody>
      </p:sp>
      <p:sp>
        <p:nvSpPr>
          <p:cNvPr id="5" name="Tartalom helye 2"/>
          <p:cNvSpPr txBox="1">
            <a:spLocks/>
          </p:cNvSpPr>
          <p:nvPr/>
        </p:nvSpPr>
        <p:spPr>
          <a:xfrm>
            <a:off x="251520" y="1124744"/>
            <a:ext cx="8640960" cy="5616622"/>
          </a:xfrm>
          <a:prstGeom prst="rect">
            <a:avLst/>
          </a:prstGeom>
          <a:noFill/>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
            </a:pPr>
            <a:r>
              <a:rPr lang="hu-HU" dirty="0">
                <a:solidFill>
                  <a:prstClr val="black"/>
                </a:solidFill>
              </a:rPr>
              <a:t>Az elektronikus ügyintézés biztosításához kötelezően használandó szabályozott elektronikus ügyintézési szolgáltatások (SZEÜSZ) és központi elektronikus ügyintézési szolgáltatások (KEÜSZ):</a:t>
            </a:r>
          </a:p>
          <a:p>
            <a:pPr lvl="1">
              <a:buFont typeface="Wingdings" panose="05000000000000000000" pitchFamily="2" charset="2"/>
              <a:buChar char="§"/>
            </a:pPr>
            <a:r>
              <a:rPr lang="hu-HU" i="1" dirty="0">
                <a:solidFill>
                  <a:prstClr val="black"/>
                </a:solidFill>
              </a:rPr>
              <a:t>Személyre Szabott Ügyintézési Felület (SZÜF)</a:t>
            </a:r>
          </a:p>
          <a:p>
            <a:pPr lvl="1">
              <a:buFont typeface="Wingdings" panose="05000000000000000000" pitchFamily="2" charset="2"/>
              <a:buChar char="§"/>
            </a:pPr>
            <a:r>
              <a:rPr lang="hu-HU" i="1" dirty="0">
                <a:solidFill>
                  <a:prstClr val="black"/>
                </a:solidFill>
              </a:rPr>
              <a:t>Központi Azonosítási Ügynök (KAÜ)</a:t>
            </a:r>
          </a:p>
          <a:p>
            <a:pPr lvl="1">
              <a:buFont typeface="Wingdings" panose="05000000000000000000" pitchFamily="2" charset="2"/>
              <a:buChar char="§"/>
            </a:pPr>
            <a:r>
              <a:rPr lang="hu-HU" i="1" dirty="0">
                <a:solidFill>
                  <a:prstClr val="black"/>
                </a:solidFill>
              </a:rPr>
              <a:t>Összerendelési Nyilvántartás (ÖNY)</a:t>
            </a:r>
          </a:p>
          <a:p>
            <a:pPr lvl="1">
              <a:buFont typeface="Wingdings" panose="05000000000000000000" pitchFamily="2" charset="2"/>
              <a:buChar char="§"/>
            </a:pPr>
            <a:r>
              <a:rPr lang="hu-HU" i="1" dirty="0">
                <a:solidFill>
                  <a:prstClr val="black"/>
                </a:solidFill>
              </a:rPr>
              <a:t>Ügyfél ügyintézési rendelkezésének nyilvántartása (RNY)</a:t>
            </a:r>
          </a:p>
          <a:p>
            <a:pPr lvl="1">
              <a:buFont typeface="Wingdings" panose="05000000000000000000" pitchFamily="2" charset="2"/>
              <a:buChar char="§"/>
            </a:pPr>
            <a:r>
              <a:rPr lang="hu-HU" i="1" dirty="0">
                <a:solidFill>
                  <a:prstClr val="black"/>
                </a:solidFill>
              </a:rPr>
              <a:t>Biztonságos Kézbesítési Szolgáltatás (BKSZ)</a:t>
            </a:r>
          </a:p>
          <a:p>
            <a:pPr lvl="1">
              <a:buFont typeface="Wingdings" panose="05000000000000000000" pitchFamily="2" charset="2"/>
              <a:buChar char="§"/>
            </a:pPr>
            <a:r>
              <a:rPr lang="hu-HU" i="1" dirty="0">
                <a:solidFill>
                  <a:prstClr val="black"/>
                </a:solidFill>
              </a:rPr>
              <a:t>Általános célú elektronikus kéreleműrlap szolgáltatás (e-Papír)</a:t>
            </a:r>
          </a:p>
          <a:p>
            <a:pPr marL="0" indent="0">
              <a:buNone/>
            </a:pPr>
            <a:endParaRPr lang="hu-HU" dirty="0">
              <a:solidFill>
                <a:prstClr val="black"/>
              </a:solidFill>
            </a:endParaRPr>
          </a:p>
        </p:txBody>
      </p:sp>
      <p:cxnSp>
        <p:nvCxnSpPr>
          <p:cNvPr id="6" name="Egyenes összekötő 5"/>
          <p:cNvCxnSpPr/>
          <p:nvPr/>
        </p:nvCxnSpPr>
        <p:spPr>
          <a:xfrm>
            <a:off x="0" y="908720"/>
            <a:ext cx="9144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1703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 name="Title 20"/>
          <p:cNvSpPr>
            <a:spLocks noGrp="1"/>
          </p:cNvSpPr>
          <p:nvPr>
            <p:ph type="title"/>
          </p:nvPr>
        </p:nvSpPr>
        <p:spPr>
          <a:xfrm>
            <a:off x="457200" y="274638"/>
            <a:ext cx="8229600" cy="634082"/>
          </a:xfrm>
        </p:spPr>
        <p:txBody>
          <a:bodyPr>
            <a:normAutofit/>
          </a:bodyPr>
          <a:lstStyle/>
          <a:p>
            <a:r>
              <a:rPr lang="hu-HU" sz="2400" b="1" dirty="0"/>
              <a:t>Az e-ügyintézés sematikus folyamata</a:t>
            </a:r>
            <a:endParaRPr lang="en-GB" sz="2400" b="1" dirty="0"/>
          </a:p>
        </p:txBody>
      </p:sp>
      <p:cxnSp>
        <p:nvCxnSpPr>
          <p:cNvPr id="6" name="Egyenes összekötő 5"/>
          <p:cNvCxnSpPr/>
          <p:nvPr/>
        </p:nvCxnSpPr>
        <p:spPr>
          <a:xfrm>
            <a:off x="0" y="908720"/>
            <a:ext cx="9144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592" y="1143794"/>
            <a:ext cx="7645605" cy="511256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746205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 name="Title 20"/>
          <p:cNvSpPr>
            <a:spLocks noGrp="1"/>
          </p:cNvSpPr>
          <p:nvPr>
            <p:ph type="title"/>
          </p:nvPr>
        </p:nvSpPr>
        <p:spPr>
          <a:xfrm>
            <a:off x="457200" y="274638"/>
            <a:ext cx="8229600" cy="634082"/>
          </a:xfrm>
        </p:spPr>
        <p:txBody>
          <a:bodyPr>
            <a:normAutofit/>
          </a:bodyPr>
          <a:lstStyle/>
          <a:p>
            <a:r>
              <a:rPr lang="hu-HU" sz="2400" b="1" dirty="0"/>
              <a:t>E-ügyintézési </a:t>
            </a:r>
            <a:r>
              <a:rPr lang="hu-HU" sz="2400" b="1" dirty="0" smtClean="0"/>
              <a:t>tv. </a:t>
            </a:r>
            <a:r>
              <a:rPr lang="hu-HU" sz="2400" b="1" dirty="0"/>
              <a:t>megfelelés ASP csatlakozás esetén</a:t>
            </a:r>
            <a:endParaRPr lang="en-GB" sz="2400" b="1" dirty="0"/>
          </a:p>
        </p:txBody>
      </p:sp>
      <p:sp>
        <p:nvSpPr>
          <p:cNvPr id="5" name="Tartalom helye 2"/>
          <p:cNvSpPr txBox="1">
            <a:spLocks/>
          </p:cNvSpPr>
          <p:nvPr/>
        </p:nvSpPr>
        <p:spPr>
          <a:xfrm>
            <a:off x="239980" y="1574889"/>
            <a:ext cx="8640960" cy="4525963"/>
          </a:xfrm>
          <a:prstGeom prst="rect">
            <a:avLst/>
          </a:prstGeom>
          <a:noFill/>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algn="just">
              <a:buFont typeface="Wingdings" panose="05000000000000000000" pitchFamily="2" charset="2"/>
              <a:buChar char="§"/>
            </a:pPr>
            <a:r>
              <a:rPr lang="hu-HU" dirty="0">
                <a:solidFill>
                  <a:prstClr val="black"/>
                </a:solidFill>
              </a:rPr>
              <a:t>Az állam által ingyenesen biztosított önkormányzati ASP rendszer az elektronikus ügyintézés biztosításához szükséges képességeket az önkormányzatnál – rendszercsatlakozás esetén – megteremti.</a:t>
            </a:r>
          </a:p>
          <a:p>
            <a:pPr algn="just">
              <a:buFont typeface="Wingdings" panose="05000000000000000000" pitchFamily="2" charset="2"/>
              <a:buChar char="§"/>
            </a:pPr>
            <a:endParaRPr lang="hu-HU" dirty="0">
              <a:solidFill>
                <a:prstClr val="black"/>
              </a:solidFill>
            </a:endParaRPr>
          </a:p>
          <a:p>
            <a:pPr algn="just">
              <a:buFont typeface="Wingdings" panose="05000000000000000000" pitchFamily="2" charset="2"/>
              <a:buChar char="§"/>
            </a:pPr>
            <a:r>
              <a:rPr lang="hu-HU" dirty="0">
                <a:solidFill>
                  <a:prstClr val="black"/>
                </a:solidFill>
              </a:rPr>
              <a:t>Az ASP által le nem fedett ügyekben az e-Papír nyújt megoldást, a rendszercsatlakozó önkormányzatok számára az ehhez való csatlakozást az ASP Központ központilag biztosítja</a:t>
            </a:r>
          </a:p>
        </p:txBody>
      </p:sp>
      <p:cxnSp>
        <p:nvCxnSpPr>
          <p:cNvPr id="6" name="Egyenes összekötő 5"/>
          <p:cNvCxnSpPr/>
          <p:nvPr/>
        </p:nvCxnSpPr>
        <p:spPr>
          <a:xfrm>
            <a:off x="0" y="908720"/>
            <a:ext cx="9144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75283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GYENI">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1713</TotalTime>
  <Words>1469</Words>
  <Application>Microsoft Office PowerPoint</Application>
  <PresentationFormat>Diavetítés a képernyőre (4:3 oldalarány)</PresentationFormat>
  <Paragraphs>166</Paragraphs>
  <Slides>15</Slides>
  <Notes>15</Notes>
  <HiddenSlides>0</HiddenSlides>
  <MMClips>0</MMClips>
  <ScaleCrop>false</ScaleCrop>
  <HeadingPairs>
    <vt:vector size="4" baseType="variant">
      <vt:variant>
        <vt:lpstr>Téma</vt:lpstr>
      </vt:variant>
      <vt:variant>
        <vt:i4>2</vt:i4>
      </vt:variant>
      <vt:variant>
        <vt:lpstr>Diacímek</vt:lpstr>
      </vt:variant>
      <vt:variant>
        <vt:i4>15</vt:i4>
      </vt:variant>
    </vt:vector>
  </HeadingPairs>
  <TitlesOfParts>
    <vt:vector size="17" baseType="lpstr">
      <vt:lpstr>1_Office-téma</vt:lpstr>
      <vt:lpstr>2_Office-téma</vt:lpstr>
      <vt:lpstr>A helyi önkormányzat, mint elektronikus ügyintézést biztosító szerv 2018. január 1. napjától ellátandó feladatai  Dán Mihály e-közigazgatási referens</vt:lpstr>
      <vt:lpstr>Az elektronikus ügyintézés jogszabályi háttere</vt:lpstr>
      <vt:lpstr>Az elektronikus ügyintézés jogszabályi háttere</vt:lpstr>
      <vt:lpstr>Az elektronikus ügyintézés alapelvei I.</vt:lpstr>
      <vt:lpstr>Az elektronikus ügyintézés alapelvei II.</vt:lpstr>
      <vt:lpstr>E-ügyintézési tv. megfelelés kötelezettségek I.</vt:lpstr>
      <vt:lpstr>E-ügyintézési tv. megfelelés kötelezettségek II.</vt:lpstr>
      <vt:lpstr>Az e-ügyintézés sematikus folyamata</vt:lpstr>
      <vt:lpstr>E-ügyintézési tv. megfelelés ASP csatlakozás esetén</vt:lpstr>
      <vt:lpstr>ASP ELÜGY szolgáltatások</vt:lpstr>
      <vt:lpstr>ASP csatlakozási pályázat keretében elvégzendő tevékenység</vt:lpstr>
      <vt:lpstr>2019-ben ASP csatlakozó önkormányzatok</vt:lpstr>
      <vt:lpstr>2019-ben ASP csatlakozó önkormányzatok</vt:lpstr>
      <vt:lpstr>Elektronikus dokumentumhitelesítés, e-aláírás</vt:lpstr>
      <vt:lpstr>Köszönöm a figyelmet!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Az Önkormányzati ASP</dc:title>
  <dc:creator>Dán Mihály</dc:creator>
  <cp:lastModifiedBy>Dán Mihály</cp:lastModifiedBy>
  <cp:revision>140</cp:revision>
  <cp:lastPrinted>2017-12-04T17:24:59Z</cp:lastPrinted>
  <dcterms:created xsi:type="dcterms:W3CDTF">2017-11-02T10:06:25Z</dcterms:created>
  <dcterms:modified xsi:type="dcterms:W3CDTF">2017-12-11T13:45:17Z</dcterms:modified>
</cp:coreProperties>
</file>