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4"/>
  </p:notesMasterIdLst>
  <p:sldIdLst>
    <p:sldId id="265" r:id="rId2"/>
    <p:sldId id="257" r:id="rId3"/>
    <p:sldId id="272" r:id="rId4"/>
    <p:sldId id="260" r:id="rId5"/>
    <p:sldId id="281" r:id="rId6"/>
    <p:sldId id="280" r:id="rId7"/>
    <p:sldId id="286" r:id="rId8"/>
    <p:sldId id="288" r:id="rId9"/>
    <p:sldId id="287" r:id="rId10"/>
    <p:sldId id="261" r:id="rId11"/>
    <p:sldId id="282" r:id="rId12"/>
    <p:sldId id="258" r:id="rId13"/>
    <p:sldId id="256" r:id="rId14"/>
    <p:sldId id="259" r:id="rId15"/>
    <p:sldId id="285" r:id="rId16"/>
    <p:sldId id="283" r:id="rId17"/>
    <p:sldId id="284" r:id="rId18"/>
    <p:sldId id="291" r:id="rId19"/>
    <p:sldId id="289" r:id="rId20"/>
    <p:sldId id="295" r:id="rId21"/>
    <p:sldId id="290" r:id="rId22"/>
    <p:sldId id="294" r:id="rId23"/>
    <p:sldId id="293" r:id="rId24"/>
    <p:sldId id="298" r:id="rId25"/>
    <p:sldId id="296" r:id="rId26"/>
    <p:sldId id="292" r:id="rId27"/>
    <p:sldId id="299" r:id="rId28"/>
    <p:sldId id="301" r:id="rId29"/>
    <p:sldId id="297" r:id="rId30"/>
    <p:sldId id="302" r:id="rId31"/>
    <p:sldId id="264" r:id="rId32"/>
    <p:sldId id="279" r:id="rId33"/>
    <p:sldId id="277" r:id="rId34"/>
    <p:sldId id="278" r:id="rId35"/>
    <p:sldId id="262" r:id="rId36"/>
    <p:sldId id="269" r:id="rId37"/>
    <p:sldId id="273" r:id="rId38"/>
    <p:sldId id="275" r:id="rId39"/>
    <p:sldId id="263" r:id="rId40"/>
    <p:sldId id="266" r:id="rId41"/>
    <p:sldId id="267" r:id="rId42"/>
    <p:sldId id="303" r:id="rId4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cuments\Falusz&#246;v\2016%20ktgvet&#233;si%20tvhez%20ad&#243;er&#337;-k&#233;pess&#233;gmunk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Lakónépesség '13. '15.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'diag13-15'!$H$1:$K$1</c:f>
              <c:strCache>
                <c:ptCount val="4"/>
                <c:pt idx="0">
                  <c:v>Bp</c:v>
                </c:pt>
                <c:pt idx="1">
                  <c:v>mjv</c:v>
                </c:pt>
                <c:pt idx="2">
                  <c:v>város</c:v>
                </c:pt>
                <c:pt idx="3">
                  <c:v>falu</c:v>
                </c:pt>
              </c:strCache>
            </c:strRef>
          </c:cat>
          <c:val>
            <c:numRef>
              <c:f>'diag13-15'!$H$11:$K$11</c:f>
              <c:numCache>
                <c:formatCode>#,##0</c:formatCode>
                <c:ptCount val="4"/>
                <c:pt idx="0">
                  <c:v>1694614</c:v>
                </c:pt>
                <c:pt idx="1">
                  <c:v>2010207</c:v>
                </c:pt>
                <c:pt idx="2">
                  <c:v>3224346</c:v>
                </c:pt>
                <c:pt idx="3">
                  <c:v>3139020</c:v>
                </c:pt>
              </c:numCache>
            </c:numRef>
          </c:val>
        </c:ser>
        <c:ser>
          <c:idx val="1"/>
          <c:order val="1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519615900985177E-3"/>
                  <c:y val="-2.9071861368272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039231801970314E-2"/>
                  <c:y val="3.2948109550709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'diag13-15'!$H$1:$K$1</c:f>
              <c:strCache>
                <c:ptCount val="4"/>
                <c:pt idx="0">
                  <c:v>Bp</c:v>
                </c:pt>
                <c:pt idx="1">
                  <c:v>mjv</c:v>
                </c:pt>
                <c:pt idx="2">
                  <c:v>város</c:v>
                </c:pt>
                <c:pt idx="3">
                  <c:v>falu</c:v>
                </c:pt>
              </c:strCache>
            </c:strRef>
          </c:cat>
          <c:val>
            <c:numRef>
              <c:f>'diag13-15'!$H$12:$K$12</c:f>
              <c:numCache>
                <c:formatCode>#,##0</c:formatCode>
                <c:ptCount val="4"/>
                <c:pt idx="0">
                  <c:v>1704649</c:v>
                </c:pt>
                <c:pt idx="1">
                  <c:v>1999333</c:v>
                </c:pt>
                <c:pt idx="2">
                  <c:v>3306792</c:v>
                </c:pt>
                <c:pt idx="3">
                  <c:v>3029396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7978160"/>
        <c:axId val="237975416"/>
      </c:barChart>
      <c:lineChart>
        <c:grouping val="standard"/>
        <c:varyColors val="0"/>
        <c:ser>
          <c:idx val="2"/>
          <c:order val="2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'diag13-15'!$H$1:$K$1</c:f>
              <c:strCache>
                <c:ptCount val="4"/>
                <c:pt idx="0">
                  <c:v>Bp</c:v>
                </c:pt>
                <c:pt idx="1">
                  <c:v>mjv</c:v>
                </c:pt>
                <c:pt idx="2">
                  <c:v>város</c:v>
                </c:pt>
                <c:pt idx="3">
                  <c:v>falu</c:v>
                </c:pt>
              </c:strCache>
            </c:strRef>
          </c:cat>
          <c:val>
            <c:numRef>
              <c:f>'diag13-15'!$H$13:$K$13</c:f>
              <c:numCache>
                <c:formatCode>0.0%</c:formatCode>
                <c:ptCount val="4"/>
                <c:pt idx="0">
                  <c:v>1.0059217025234055</c:v>
                </c:pt>
                <c:pt idx="1">
                  <c:v>0.99459060683800249</c:v>
                </c:pt>
                <c:pt idx="2">
                  <c:v>1.0255698364877714</c:v>
                </c:pt>
                <c:pt idx="3">
                  <c:v>0.965076998553689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408264"/>
        <c:axId val="237976200"/>
      </c:lineChart>
      <c:catAx>
        <c:axId val="23797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7975416"/>
        <c:crosses val="autoZero"/>
        <c:auto val="1"/>
        <c:lblAlgn val="ctr"/>
        <c:lblOffset val="100"/>
        <c:noMultiLvlLbl val="0"/>
      </c:catAx>
      <c:valAx>
        <c:axId val="237975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7978160"/>
        <c:crosses val="autoZero"/>
        <c:crossBetween val="between"/>
      </c:valAx>
      <c:valAx>
        <c:axId val="237976200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408264"/>
        <c:crosses val="max"/>
        <c:crossBetween val="between"/>
      </c:valAx>
      <c:catAx>
        <c:axId val="190408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7976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Fidesz listára megjelentek %-a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FF"/>
              </a:solidFill>
              <a:ln>
                <a:solidFill>
                  <a:srgbClr val="00336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Munka1!$A$3:$A$6</c:f>
              <c:strCache>
                <c:ptCount val="4"/>
                <c:pt idx="0">
                  <c:v>Főváros</c:v>
                </c:pt>
                <c:pt idx="1">
                  <c:v>MJV</c:v>
                </c:pt>
                <c:pt idx="2">
                  <c:v>Város</c:v>
                </c:pt>
                <c:pt idx="3">
                  <c:v>Község</c:v>
                </c:pt>
              </c:strCache>
            </c:strRef>
          </c:cat>
          <c:val>
            <c:numRef>
              <c:f>Munka1!$C$3:$C$6</c:f>
              <c:numCache>
                <c:formatCode>General</c:formatCode>
                <c:ptCount val="4"/>
                <c:pt idx="0">
                  <c:v>39.299999999999997</c:v>
                </c:pt>
                <c:pt idx="1">
                  <c:v>40.9</c:v>
                </c:pt>
                <c:pt idx="2">
                  <c:v>45.1</c:v>
                </c:pt>
                <c:pt idx="3">
                  <c:v>48.8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92345608"/>
        <c:axId val="192344040"/>
      </c:barChart>
      <c:catAx>
        <c:axId val="192345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344040"/>
        <c:crosses val="autoZero"/>
        <c:auto val="1"/>
        <c:lblAlgn val="ctr"/>
        <c:lblOffset val="100"/>
        <c:noMultiLvlLbl val="0"/>
      </c:catAx>
      <c:valAx>
        <c:axId val="192344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3456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Fidesz listára szavazat db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rgbClr val="FFFFFF">
                  <a:alpha val="75000"/>
                </a:srgbClr>
              </a:solidFill>
              <a:ln w="9525">
                <a:solidFill>
                  <a:srgbClr val="00336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Munka1!$A$3:$A$6</c:f>
              <c:strCache>
                <c:ptCount val="4"/>
                <c:pt idx="0">
                  <c:v>Főváros</c:v>
                </c:pt>
                <c:pt idx="1">
                  <c:v>MJV</c:v>
                </c:pt>
                <c:pt idx="2">
                  <c:v>Város</c:v>
                </c:pt>
                <c:pt idx="3">
                  <c:v>Község</c:v>
                </c:pt>
              </c:strCache>
            </c:strRef>
          </c:cat>
          <c:val>
            <c:numRef>
              <c:f>Munka1!$B$3:$B$6</c:f>
              <c:numCache>
                <c:formatCode>General</c:formatCode>
                <c:ptCount val="4"/>
                <c:pt idx="0">
                  <c:v>354408</c:v>
                </c:pt>
                <c:pt idx="1">
                  <c:v>412040</c:v>
                </c:pt>
                <c:pt idx="2">
                  <c:v>706869</c:v>
                </c:pt>
                <c:pt idx="3">
                  <c:v>668905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hu-HU"/>
              <a:t>részvétel %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FF"/>
              </a:solidFill>
              <a:ln>
                <a:solidFill>
                  <a:srgbClr val="00336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Munka1!$J$3:$J$6</c:f>
              <c:strCache>
                <c:ptCount val="4"/>
                <c:pt idx="0">
                  <c:v>Főváros</c:v>
                </c:pt>
                <c:pt idx="1">
                  <c:v>MJV</c:v>
                </c:pt>
                <c:pt idx="2">
                  <c:v>Város</c:v>
                </c:pt>
                <c:pt idx="3">
                  <c:v>Község</c:v>
                </c:pt>
              </c:strCache>
            </c:strRef>
          </c:cat>
          <c:val>
            <c:numRef>
              <c:f>Munka1!$K$3:$K$6</c:f>
              <c:numCache>
                <c:formatCode>General</c:formatCode>
                <c:ptCount val="4"/>
                <c:pt idx="0">
                  <c:v>39.4</c:v>
                </c:pt>
                <c:pt idx="1">
                  <c:v>43</c:v>
                </c:pt>
                <c:pt idx="2">
                  <c:v>43.8</c:v>
                </c:pt>
                <c:pt idx="3">
                  <c:v>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372368496"/>
        <c:axId val="372373984"/>
      </c:barChart>
      <c:catAx>
        <c:axId val="37236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72373984"/>
        <c:crosses val="autoZero"/>
        <c:auto val="1"/>
        <c:lblAlgn val="ctr"/>
        <c:lblOffset val="100"/>
        <c:noMultiLvlLbl val="0"/>
      </c:catAx>
      <c:valAx>
        <c:axId val="37237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7236849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Nem </a:t>
            </a:r>
            <a:r>
              <a:rPr lang="hu-HU"/>
              <a:t>szavazat </a:t>
            </a:r>
            <a:r>
              <a:rPr lang="en-US"/>
              <a:t>db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Munka1!$L$2</c:f>
              <c:strCache>
                <c:ptCount val="1"/>
                <c:pt idx="0">
                  <c:v>Nem db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rgbClr val="003366">
                    <a:lumMod val="75000"/>
                    <a:lumOff val="25000"/>
                  </a:srgbClr>
                </a:fgClr>
                <a:bgClr>
                  <a:srgbClr val="003366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  <c15:layout/>
              </c:ext>
            </c:extLst>
          </c:dLbls>
          <c:cat>
            <c:strRef>
              <c:f>Munka1!$J$3:$J$6</c:f>
              <c:strCache>
                <c:ptCount val="4"/>
                <c:pt idx="0">
                  <c:v>Főváros</c:v>
                </c:pt>
                <c:pt idx="1">
                  <c:v>MJV</c:v>
                </c:pt>
                <c:pt idx="2">
                  <c:v>Város</c:v>
                </c:pt>
                <c:pt idx="3">
                  <c:v>Község</c:v>
                </c:pt>
              </c:strCache>
            </c:strRef>
          </c:cat>
          <c:val>
            <c:numRef>
              <c:f>Munka1!$L$3:$L$6</c:f>
              <c:numCache>
                <c:formatCode>General</c:formatCode>
                <c:ptCount val="4"/>
                <c:pt idx="0">
                  <c:v>457198</c:v>
                </c:pt>
                <c:pt idx="1">
                  <c:v>627987</c:v>
                </c:pt>
                <c:pt idx="2">
                  <c:v>1076536</c:v>
                </c:pt>
                <c:pt idx="3">
                  <c:v>1063814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 smtClean="0"/>
              <a:t>Mintaszöveg szerkesztése</a:t>
            </a:r>
          </a:p>
          <a:p>
            <a:pPr lvl="1"/>
            <a:r>
              <a:rPr lang="hu-HU" altLang="hu-HU" noProof="0" smtClean="0"/>
              <a:t>Második szint</a:t>
            </a:r>
          </a:p>
          <a:p>
            <a:pPr lvl="2"/>
            <a:r>
              <a:rPr lang="hu-HU" altLang="hu-HU" noProof="0" smtClean="0"/>
              <a:t>Harmadik szint</a:t>
            </a:r>
          </a:p>
          <a:p>
            <a:pPr lvl="3"/>
            <a:r>
              <a:rPr lang="hu-HU" altLang="hu-HU" noProof="0" smtClean="0"/>
              <a:t>Negyedik szint</a:t>
            </a:r>
          </a:p>
          <a:p>
            <a:pPr lvl="4"/>
            <a:r>
              <a:rPr lang="hu-HU" altLang="hu-HU" noProof="0" smtClean="0"/>
              <a:t>Ötödik szint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32BA34E-DD75-4FA7-A5F5-8D7F33FEDF4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69831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9A695E-C4F4-4BCD-BB2B-7D64A2B644DE}" type="slidenum">
              <a:rPr lang="hu-HU" altLang="hu-HU" smtClean="0">
                <a:latin typeface="Arial" charset="0"/>
                <a:cs typeface="Arial" charset="0"/>
              </a:rPr>
              <a:pPr/>
              <a:t>3</a:t>
            </a:fld>
            <a:endParaRPr lang="hu-HU" altLang="hu-HU" smtClean="0">
              <a:latin typeface="Arial" charset="0"/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smtClean="0">
                <a:latin typeface="Arial" charset="0"/>
              </a:rPr>
              <a:t>2015. Jan 1: 1064 falu, 282.985 fő. (10.040.150 fő állandó lakos) 12.556 km2 (13,5 %)</a:t>
            </a:r>
          </a:p>
        </p:txBody>
      </p:sp>
    </p:spTree>
    <p:extLst>
      <p:ext uri="{BB962C8B-B14F-4D97-AF65-F5344CB8AC3E}">
        <p14:creationId xmlns:p14="http://schemas.microsoft.com/office/powerpoint/2010/main" val="64276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2CD23-F4C9-4E45-8850-06466DBAB79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50B2-AF7D-427C-A401-783572B7F58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C1B4C-DDB8-4791-948D-4EE0ED2AAA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6A2F-A482-4E54-B520-F6A9A358A1A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4100-7E0C-4F95-8F9C-A2E979689AE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DFEA0-5DD1-4654-BA11-A62E4D34670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0E54-087F-40FC-A0FF-8EB1554B013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B6483-3272-46CD-B103-F4E39D4B24F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DAA6E-C58A-41D4-BCEB-D448122D09B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3893-FDAA-4B9B-9690-3A75169789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7490-5B09-433F-BF14-576378FBA38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37B181-24E3-4CB5-B2BA-722613E162A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72294" y="836712"/>
            <a:ext cx="7773988" cy="1512887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4100" dirty="0" smtClean="0"/>
              <a:t>A vidék teszi a dolgát</a:t>
            </a:r>
            <a:endParaRPr lang="hu-HU" altLang="hu-HU" sz="4100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2708275"/>
            <a:ext cx="6400800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3000" dirty="0" smtClean="0"/>
              <a:t>Helyzetünk és lehetőségeink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3000" dirty="0" smtClean="0"/>
              <a:t>Szentkirályról nézve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altLang="hu-HU" sz="3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800" dirty="0" smtClean="0"/>
              <a:t>Budapest, 2016. november 24.</a:t>
            </a:r>
            <a:endParaRPr lang="hu-HU" altLang="hu-HU" sz="2800" dirty="0"/>
          </a:p>
          <a:p>
            <a:pPr eaLnBrk="1" hangingPunct="1">
              <a:lnSpc>
                <a:spcPct val="90000"/>
              </a:lnSpc>
              <a:defRPr/>
            </a:pPr>
            <a:endParaRPr lang="hu-HU" altLang="hu-HU" sz="2800" dirty="0"/>
          </a:p>
          <a:p>
            <a:pPr eaLnBrk="1" hangingPunct="1">
              <a:lnSpc>
                <a:spcPct val="90000"/>
              </a:lnSpc>
              <a:defRPr/>
            </a:pPr>
            <a:endParaRPr lang="hu-HU" altLang="hu-HU" sz="3600" dirty="0"/>
          </a:p>
          <a:p>
            <a:pPr algn="r" eaLnBrk="1" hangingPunct="1">
              <a:lnSpc>
                <a:spcPct val="90000"/>
              </a:lnSpc>
              <a:defRPr/>
            </a:pPr>
            <a:r>
              <a:rPr lang="hu-HU" altLang="hu-HU" sz="1800" dirty="0"/>
              <a:t>Összeállította: Szabó Gellért polgármester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u="sng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282" cy="6919712"/>
          </a:xfrm>
        </p:spPr>
      </p:pic>
    </p:spTree>
    <p:extLst>
      <p:ext uri="{BB962C8B-B14F-4D97-AF65-F5344CB8AC3E}">
        <p14:creationId xmlns:p14="http://schemas.microsoft.com/office/powerpoint/2010/main" val="23178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sz="3600" u="sng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3"/>
            <a:ext cx="9144000" cy="6860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u="sng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" y="0"/>
            <a:ext cx="9136171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u="sng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006600"/>
            <a:ext cx="7929562" cy="3689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2" y="-51416"/>
            <a:ext cx="9255901" cy="6909416"/>
          </a:xfrm>
        </p:spPr>
      </p:pic>
    </p:spTree>
    <p:extLst>
      <p:ext uri="{BB962C8B-B14F-4D97-AF65-F5344CB8AC3E}">
        <p14:creationId xmlns:p14="http://schemas.microsoft.com/office/powerpoint/2010/main" val="23824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" y="13791"/>
            <a:ext cx="9125610" cy="6844209"/>
          </a:xfrm>
        </p:spPr>
      </p:pic>
    </p:spTree>
    <p:extLst>
      <p:ext uri="{BB962C8B-B14F-4D97-AF65-F5344CB8AC3E}">
        <p14:creationId xmlns:p14="http://schemas.microsoft.com/office/powerpoint/2010/main" val="400760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"/>
            <a:ext cx="9139401" cy="6854552"/>
          </a:xfrm>
        </p:spPr>
      </p:pic>
    </p:spTree>
    <p:extLst>
      <p:ext uri="{BB962C8B-B14F-4D97-AF65-F5344CB8AC3E}">
        <p14:creationId xmlns:p14="http://schemas.microsoft.com/office/powerpoint/2010/main" val="38319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86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10" y="0"/>
            <a:ext cx="9185109" cy="6858000"/>
          </a:xfrm>
        </p:spPr>
      </p:pic>
    </p:spTree>
    <p:extLst>
      <p:ext uri="{BB962C8B-B14F-4D97-AF65-F5344CB8AC3E}">
        <p14:creationId xmlns:p14="http://schemas.microsoft.com/office/powerpoint/2010/main" val="37872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u="sng" dirty="0" smtClean="0"/>
              <a:t/>
            </a:r>
            <a:br>
              <a:rPr lang="hu-HU" altLang="hu-HU" u="sng" dirty="0" smtClean="0"/>
            </a:br>
            <a:endParaRPr lang="hu-HU" altLang="hu-HU" u="sng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0" y="-33299"/>
            <a:ext cx="9188399" cy="689129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901" cy="6858000"/>
          </a:xfrm>
        </p:spPr>
      </p:pic>
    </p:spTree>
    <p:extLst>
      <p:ext uri="{BB962C8B-B14F-4D97-AF65-F5344CB8AC3E}">
        <p14:creationId xmlns:p14="http://schemas.microsoft.com/office/powerpoint/2010/main" val="40720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4912" cy="6971184"/>
          </a:xfrm>
        </p:spPr>
      </p:pic>
    </p:spTree>
    <p:extLst>
      <p:ext uri="{BB962C8B-B14F-4D97-AF65-F5344CB8AC3E}">
        <p14:creationId xmlns:p14="http://schemas.microsoft.com/office/powerpoint/2010/main" val="5882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" y="37141"/>
            <a:ext cx="9115399" cy="6836550"/>
          </a:xfrm>
        </p:spPr>
      </p:pic>
    </p:spTree>
    <p:extLst>
      <p:ext uri="{BB962C8B-B14F-4D97-AF65-F5344CB8AC3E}">
        <p14:creationId xmlns:p14="http://schemas.microsoft.com/office/powerpoint/2010/main" val="4171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2" y="-17944"/>
            <a:ext cx="9167923" cy="6875944"/>
          </a:xfrm>
        </p:spPr>
      </p:pic>
    </p:spTree>
    <p:extLst>
      <p:ext uri="{BB962C8B-B14F-4D97-AF65-F5344CB8AC3E}">
        <p14:creationId xmlns:p14="http://schemas.microsoft.com/office/powerpoint/2010/main" val="36250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4912" cy="6971184"/>
          </a:xfrm>
        </p:spPr>
      </p:pic>
    </p:spTree>
    <p:extLst>
      <p:ext uri="{BB962C8B-B14F-4D97-AF65-F5344CB8AC3E}">
        <p14:creationId xmlns:p14="http://schemas.microsoft.com/office/powerpoint/2010/main" val="1630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4912" cy="6971184"/>
          </a:xfrm>
        </p:spPr>
      </p:pic>
    </p:spTree>
    <p:extLst>
      <p:ext uri="{BB962C8B-B14F-4D97-AF65-F5344CB8AC3E}">
        <p14:creationId xmlns:p14="http://schemas.microsoft.com/office/powerpoint/2010/main" val="28113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09" y="-30833"/>
            <a:ext cx="9185109" cy="6888833"/>
          </a:xfrm>
        </p:spPr>
      </p:pic>
    </p:spTree>
    <p:extLst>
      <p:ext uri="{BB962C8B-B14F-4D97-AF65-F5344CB8AC3E}">
        <p14:creationId xmlns:p14="http://schemas.microsoft.com/office/powerpoint/2010/main" val="5001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18"/>
            <a:ext cx="9144000" cy="6892981"/>
          </a:xfrm>
        </p:spPr>
      </p:pic>
    </p:spTree>
    <p:extLst>
      <p:ext uri="{BB962C8B-B14F-4D97-AF65-F5344CB8AC3E}">
        <p14:creationId xmlns:p14="http://schemas.microsoft.com/office/powerpoint/2010/main" val="3625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1606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40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7192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" y="0"/>
            <a:ext cx="9146203" cy="6858000"/>
          </a:xfrm>
        </p:spPr>
      </p:pic>
    </p:spTree>
    <p:extLst>
      <p:ext uri="{BB962C8B-B14F-4D97-AF65-F5344CB8AC3E}">
        <p14:creationId xmlns:p14="http://schemas.microsoft.com/office/powerpoint/2010/main" val="31293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400" u="sng" dirty="0"/>
              <a:t>Saját lábakon- </a:t>
            </a:r>
            <a:r>
              <a:rPr lang="hu-HU" altLang="hu-HU" sz="2400" u="sng" dirty="0" smtClean="0"/>
              <a:t>IPA alap </a:t>
            </a:r>
            <a:r>
              <a:rPr lang="hu-HU" altLang="hu-HU" sz="2400" u="sng" dirty="0"/>
              <a:t>kb. 24.000 Mrd Ft </a:t>
            </a:r>
            <a:r>
              <a:rPr lang="hu-HU" altLang="hu-HU" sz="2400" u="sng" dirty="0" smtClean="0"/>
              <a:t>(2013!)     </a:t>
            </a:r>
            <a:r>
              <a:rPr lang="hu-HU" altLang="hu-HU" u="sng" dirty="0" smtClean="0"/>
              <a:t> </a:t>
            </a:r>
            <a:r>
              <a:rPr lang="hu-HU" altLang="hu-HU" sz="2000" u="sng" dirty="0"/>
              <a:t>(falusi átlag 13 e Ft/fő, 83</a:t>
            </a:r>
            <a:r>
              <a:rPr lang="hu-HU" altLang="hu-HU" sz="2000" u="sng" dirty="0">
                <a:solidFill>
                  <a:schemeClr val="tx1"/>
                </a:solidFill>
              </a:rPr>
              <a:t>% ez alatt)</a:t>
            </a:r>
          </a:p>
        </p:txBody>
      </p:sp>
      <p:pic>
        <p:nvPicPr>
          <p:cNvPr id="235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25538"/>
            <a:ext cx="7848600" cy="55435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78816"/>
              </p:ext>
            </p:extLst>
          </p:nvPr>
        </p:nvGraphicFramePr>
        <p:xfrm>
          <a:off x="-252536" y="-171400"/>
          <a:ext cx="9625462" cy="734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Chart" r:id="rId3" imgW="4571910" imgH="2590890" progId="Excel.Chart.8">
                  <p:embed/>
                </p:oleObj>
              </mc:Choice>
              <mc:Fallback>
                <p:oleObj name="Chart" r:id="rId3" imgW="4571910" imgH="2590890" progId="Excel.Char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-171400"/>
                        <a:ext cx="9625462" cy="7344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/>
        </p:nvGraphicFramePr>
        <p:xfrm>
          <a:off x="0" y="188640"/>
          <a:ext cx="8604448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179388" y="333375"/>
          <a:ext cx="8785225" cy="611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7" name="Chart" r:id="rId3" imgW="4571910" imgH="2590890" progId="Excel.Chart.8">
                  <p:embed/>
                </p:oleObj>
              </mc:Choice>
              <mc:Fallback>
                <p:oleObj name="Chart" r:id="rId3" imgW="4571910" imgH="2590890" progId="Excel.Char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33375"/>
                        <a:ext cx="8785225" cy="611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96875"/>
            <a:ext cx="8077200" cy="695325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800" u="sng"/>
              <a:t>hitelátvállalás – 2014. június – 1.366 Mrd Ft </a:t>
            </a:r>
            <a:r>
              <a:rPr lang="hu-HU" altLang="hu-HU" sz="2000" u="sng"/>
              <a:t>(nem érintett a falusiak 10 %-a (1114 falu)+ a városiak 2 %-a 28 város)</a:t>
            </a:r>
          </a:p>
        </p:txBody>
      </p:sp>
      <p:graphicFrame>
        <p:nvGraphicFramePr>
          <p:cNvPr id="12303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611188" y="1196975"/>
          <a:ext cx="7848600" cy="538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Chart" r:id="rId3" imgW="4152833" imgH="2733743" progId="Excel.Chart.8">
                  <p:embed/>
                </p:oleObj>
              </mc:Choice>
              <mc:Fallback>
                <p:oleObj name="Chart" r:id="rId3" imgW="4152833" imgH="2733743" progId="Excel.Char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196975"/>
                        <a:ext cx="7848600" cy="538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5" name="Object 11"/>
          <p:cNvGraphicFramePr>
            <a:graphicFrameLocks noChangeAspect="1"/>
          </p:cNvGraphicFramePr>
          <p:nvPr/>
        </p:nvGraphicFramePr>
        <p:xfrm>
          <a:off x="323850" y="153988"/>
          <a:ext cx="8424863" cy="658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Chart" r:id="rId3" imgW="6543759" imgH="5114857" progId="Excel.Chart.8">
                  <p:embed/>
                </p:oleObj>
              </mc:Choice>
              <mc:Fallback>
                <p:oleObj name="Chart" r:id="rId3" imgW="6543759" imgH="5114857" progId="Excel.Char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3988"/>
                        <a:ext cx="8424863" cy="658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426017"/>
              </p:ext>
            </p:extLst>
          </p:nvPr>
        </p:nvGraphicFramePr>
        <p:xfrm>
          <a:off x="-287792" y="-99392"/>
          <a:ext cx="9539296" cy="705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9" name="Chart" r:id="rId3" imgW="8839200" imgH="5219700" progId="Excel.Chart.8">
                  <p:embed/>
                </p:oleObj>
              </mc:Choice>
              <mc:Fallback>
                <p:oleObj name="Chart" r:id="rId3" imgW="8839200" imgH="5219700" progId="Excel.Char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7792" y="-99392"/>
                        <a:ext cx="9539296" cy="7056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30" name="Object 14"/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2608263"/>
          <a:ext cx="424815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Chart" r:id="rId3" imgW="3590976" imgH="2914785" progId="Excel.Chart.8">
                  <p:embed/>
                </p:oleObj>
              </mc:Choice>
              <mc:Fallback>
                <p:oleObj name="Chart" r:id="rId3" imgW="3590976" imgH="2914785" progId="Excel.Chart.8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8263"/>
                        <a:ext cx="4248150" cy="344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4000"/>
              <a:t>Népesség-adatok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08050"/>
            <a:ext cx="8229600" cy="5218113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800"/>
              <a:t>Mjv-k: 1.939 ezer fő</a:t>
            </a:r>
          </a:p>
          <a:p>
            <a:pPr eaLnBrk="1" hangingPunct="1">
              <a:defRPr/>
            </a:pPr>
            <a:r>
              <a:rPr lang="hu-HU" altLang="hu-HU" sz="2800"/>
              <a:t>Város + falu: 5.160 ezer fő</a:t>
            </a:r>
            <a:r>
              <a:rPr lang="hu-HU" altLang="hu-HU"/>
              <a:t> </a:t>
            </a:r>
            <a:r>
              <a:rPr lang="hu-HU" altLang="hu-HU" sz="2400"/>
              <a:t>(ebből falusi 51,3 %)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altLang="hu-HU" sz="2400"/>
              <a:t>Ezen felül Bp. + Érd: 1.698 + 65,5 ezer fő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altLang="hu-HU" sz="2400"/>
          </a:p>
        </p:txBody>
      </p:sp>
      <p:graphicFrame>
        <p:nvGraphicFramePr>
          <p:cNvPr id="60431" name="Object 15"/>
          <p:cNvGraphicFramePr>
            <a:graphicFrameLocks noGrp="1" noChangeAspect="1"/>
          </p:cNvGraphicFramePr>
          <p:nvPr>
            <p:ph sz="half" idx="2"/>
          </p:nvPr>
        </p:nvGraphicFramePr>
        <p:xfrm>
          <a:off x="4500563" y="2587625"/>
          <a:ext cx="4643437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Chart" r:id="rId5" imgW="3543233" imgH="2895600" progId="Excel.Chart.8">
                  <p:embed/>
                </p:oleObj>
              </mc:Choice>
              <mc:Fallback>
                <p:oleObj name="Chart" r:id="rId5" imgW="3543233" imgH="2895600" progId="Excel.Char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587625"/>
                        <a:ext cx="4643437" cy="345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9972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000" u="sng" dirty="0" smtClean="0"/>
              <a:t>Országgyűlési választás 2014.</a:t>
            </a:r>
            <a:endParaRPr lang="hu-HU" altLang="hu-HU" sz="3000" u="sng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856984" cy="561662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hu-HU" altLang="hu-HU" sz="28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128444"/>
              </p:ext>
            </p:extLst>
          </p:nvPr>
        </p:nvGraphicFramePr>
        <p:xfrm>
          <a:off x="107504" y="980728"/>
          <a:ext cx="4572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869405"/>
              </p:ext>
            </p:extLst>
          </p:nvPr>
        </p:nvGraphicFramePr>
        <p:xfrm>
          <a:off x="4510078" y="980728"/>
          <a:ext cx="4572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 sz="4000" u="sng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9972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000" u="sng" dirty="0" smtClean="0"/>
              <a:t>Népszavazás 2016.</a:t>
            </a:r>
            <a:endParaRPr lang="hu-HU" altLang="hu-HU" sz="3000" u="sng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4000" cy="547260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hu-HU" altLang="hu-HU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081471"/>
              </p:ext>
            </p:extLst>
          </p:nvPr>
        </p:nvGraphicFramePr>
        <p:xfrm>
          <a:off x="0" y="980728"/>
          <a:ext cx="45720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402753"/>
              </p:ext>
            </p:extLst>
          </p:nvPr>
        </p:nvGraphicFramePr>
        <p:xfrm>
          <a:off x="4343400" y="980728"/>
          <a:ext cx="4800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dirty="0" smtClean="0"/>
              <a:t>A vidék teszi a dolgát ?</a:t>
            </a:r>
            <a:endParaRPr lang="hu-HU" altLang="hu-HU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dirty="0"/>
              <a:t>Lássunk tisztán! </a:t>
            </a:r>
            <a:endParaRPr lang="hu-HU" altLang="hu-HU" dirty="0" smtClean="0"/>
          </a:p>
          <a:p>
            <a:pPr eaLnBrk="1" hangingPunct="1">
              <a:defRPr/>
            </a:pPr>
            <a:endParaRPr lang="hu-HU" altLang="hu-HU" sz="2400" dirty="0"/>
          </a:p>
          <a:p>
            <a:pPr eaLnBrk="1" hangingPunct="1">
              <a:defRPr/>
            </a:pPr>
            <a:r>
              <a:rPr lang="hu-HU" altLang="hu-HU" dirty="0"/>
              <a:t>Beszéljünk őszintén! </a:t>
            </a:r>
            <a:endParaRPr lang="hu-HU" altLang="hu-HU" dirty="0" smtClean="0"/>
          </a:p>
          <a:p>
            <a:pPr eaLnBrk="1" hangingPunct="1">
              <a:defRPr/>
            </a:pPr>
            <a:endParaRPr lang="hu-HU" altLang="hu-HU" sz="2200" dirty="0"/>
          </a:p>
          <a:p>
            <a:pPr eaLnBrk="1" hangingPunct="1">
              <a:defRPr/>
            </a:pPr>
            <a:r>
              <a:rPr lang="hu-HU" altLang="hu-HU" dirty="0" smtClean="0">
                <a:cs typeface="Tahoma" panose="020B0604030504040204" pitchFamily="34" charset="0"/>
              </a:rPr>
              <a:t>Hasznosságtudat</a:t>
            </a:r>
          </a:p>
          <a:p>
            <a:pPr eaLnBrk="1" hangingPunct="1">
              <a:defRPr/>
            </a:pPr>
            <a:endParaRPr lang="hu-HU" altLang="hu-HU" dirty="0"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hu-HU" altLang="hu-HU" dirty="0" smtClean="0">
                <a:cs typeface="Tahoma" panose="020B0604030504040204" pitchFamily="34" charset="0"/>
              </a:rPr>
              <a:t>új </a:t>
            </a:r>
            <a:r>
              <a:rPr lang="hu-HU" altLang="hu-HU" dirty="0">
                <a:cs typeface="Tahoma" panose="020B0604030504040204" pitchFamily="34" charset="0"/>
              </a:rPr>
              <a:t>„szűkösségek</a:t>
            </a:r>
            <a:r>
              <a:rPr lang="hu-HU" altLang="hu-HU" dirty="0" smtClean="0">
                <a:cs typeface="Tahoma" panose="020B0604030504040204" pitchFamily="34" charset="0"/>
              </a:rPr>
              <a:t>” </a:t>
            </a:r>
            <a:r>
              <a:rPr lang="hu-HU" altLang="hu-HU" sz="2000" dirty="0" smtClean="0">
                <a:cs typeface="Tahoma" panose="020B0604030504040204" pitchFamily="34" charset="0"/>
              </a:rPr>
              <a:t>(természet, kultúra, emberség, demokrácia)</a:t>
            </a:r>
            <a:endParaRPr lang="hu-HU" altLang="hu-HU" sz="2000" dirty="0"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02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7" y="-28228"/>
            <a:ext cx="9181637" cy="6886228"/>
          </a:xfrm>
        </p:spPr>
      </p:pic>
    </p:spTree>
    <p:extLst>
      <p:ext uri="{BB962C8B-B14F-4D97-AF65-F5344CB8AC3E}">
        <p14:creationId xmlns:p14="http://schemas.microsoft.com/office/powerpoint/2010/main" val="20726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6831" cy="6950125"/>
          </a:xfrm>
        </p:spPr>
      </p:pic>
    </p:spTree>
    <p:extLst>
      <p:ext uri="{BB962C8B-B14F-4D97-AF65-F5344CB8AC3E}">
        <p14:creationId xmlns:p14="http://schemas.microsoft.com/office/powerpoint/2010/main" val="19855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09" y="-30833"/>
            <a:ext cx="9185109" cy="6888833"/>
          </a:xfrm>
        </p:spPr>
      </p:pic>
    </p:spTree>
    <p:extLst>
      <p:ext uri="{BB962C8B-B14F-4D97-AF65-F5344CB8AC3E}">
        <p14:creationId xmlns:p14="http://schemas.microsoft.com/office/powerpoint/2010/main" val="38805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" y="3448"/>
            <a:ext cx="9139401" cy="6854552"/>
          </a:xfrm>
        </p:spPr>
      </p:pic>
    </p:spTree>
    <p:extLst>
      <p:ext uri="{BB962C8B-B14F-4D97-AF65-F5344CB8AC3E}">
        <p14:creationId xmlns:p14="http://schemas.microsoft.com/office/powerpoint/2010/main" val="19066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</p:spPr>
      </p:pic>
    </p:spTree>
    <p:extLst>
      <p:ext uri="{BB962C8B-B14F-4D97-AF65-F5344CB8AC3E}">
        <p14:creationId xmlns:p14="http://schemas.microsoft.com/office/powerpoint/2010/main" val="14530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tázatos">
  <a:themeElements>
    <a:clrScheme name="Mintázatos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Mintázat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intázatos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tázatos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182</Words>
  <Application>Microsoft Office PowerPoint</Application>
  <PresentationFormat>Diavetítés a képernyőre (4:3 oldalarány)</PresentationFormat>
  <Paragraphs>34</Paragraphs>
  <Slides>42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Tahoma</vt:lpstr>
      <vt:lpstr>Wingdings</vt:lpstr>
      <vt:lpstr>Mintázatos</vt:lpstr>
      <vt:lpstr>Chart</vt:lpstr>
      <vt:lpstr>A vidék teszi a dolgát</vt:lpstr>
      <vt:lpstr>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Saját lábakon- IPA alap kb. 24.000 Mrd Ft (2013!)      (falusi átlag 13 e Ft/fő, 83% ez alatt)</vt:lpstr>
      <vt:lpstr>PowerPoint bemutató</vt:lpstr>
      <vt:lpstr>PowerPoint bemutató</vt:lpstr>
      <vt:lpstr>PowerPoint bemutató</vt:lpstr>
      <vt:lpstr>hitelátvállalás – 2014. június – 1.366 Mrd Ft (nem érintett a falusiak 10 %-a (1114 falu)+ a városiak 2 %-a 28 város)</vt:lpstr>
      <vt:lpstr>PowerPoint bemutató</vt:lpstr>
      <vt:lpstr>PowerPoint bemutató</vt:lpstr>
      <vt:lpstr>Népesség-adatok</vt:lpstr>
      <vt:lpstr>Országgyűlési választás 2014.</vt:lpstr>
      <vt:lpstr>Népszavazás 2016.</vt:lpstr>
      <vt:lpstr>A vidék teszi a dolgát ?</vt:lpstr>
      <vt:lpstr>PowerPoint bemutató</vt:lpstr>
    </vt:vector>
  </TitlesOfParts>
  <Company>Magyar Faluszövetség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Településszerkezet</dc:title>
  <dc:creator>Szabó Gellért</dc:creator>
  <cp:lastModifiedBy>2</cp:lastModifiedBy>
  <cp:revision>42</cp:revision>
  <dcterms:created xsi:type="dcterms:W3CDTF">2013-11-20T19:55:45Z</dcterms:created>
  <dcterms:modified xsi:type="dcterms:W3CDTF">2016-11-24T05:47:13Z</dcterms:modified>
</cp:coreProperties>
</file>